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9" r:id="rId5"/>
    <p:sldMasterId id="2147483678" r:id="rId6"/>
  </p:sldMasterIdLst>
  <p:notesMasterIdLst>
    <p:notesMasterId r:id="rId15"/>
  </p:notesMasterIdLst>
  <p:sldIdLst>
    <p:sldId id="290" r:id="rId7"/>
    <p:sldId id="322" r:id="rId8"/>
    <p:sldId id="320" r:id="rId9"/>
    <p:sldId id="302" r:id="rId10"/>
    <p:sldId id="303" r:id="rId11"/>
    <p:sldId id="321" r:id="rId12"/>
    <p:sldId id="284" r:id="rId13"/>
    <p:sldId id="28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BFBF"/>
    <a:srgbClr val="595959"/>
    <a:srgbClr val="8F8F8F"/>
    <a:srgbClr val="E6E6E6"/>
    <a:srgbClr val="D6D6D6"/>
    <a:srgbClr val="A885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68761" autoAdjust="0"/>
  </p:normalViewPr>
  <p:slideViewPr>
    <p:cSldViewPr snapToGrid="0">
      <p:cViewPr varScale="1">
        <p:scale>
          <a:sx n="78" d="100"/>
          <a:sy n="78" d="100"/>
        </p:scale>
        <p:origin x="126" y="77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892E0B-1C78-418C-8ABB-30BA1D97C2DB}" type="datetimeFigureOut">
              <a:rPr lang="fr-FR" smtClean="0"/>
              <a:t>09/06/2021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3E27E8-E899-49FF-96EE-5A19F6D37FE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00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27E8-E899-49FF-96EE-5A19F6D37FE3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4950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05EBE5DB-D8AC-48C6-B76B-52C0262F4055}" type="slidenum">
              <a:rPr lang="fr-FR" smtClean="0">
                <a:solidFill>
                  <a:prstClr val="black"/>
                </a:solidFill>
              </a:rPr>
              <a:pPr/>
              <a:t>2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618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5932DF-9606-4758-A2B5-AF1153FB1ABB}" type="slidenum">
              <a:rPr lang="en-GB" smtClean="0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0750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932DF-9606-4758-A2B5-AF1153FB1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658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3E27E8-E899-49FF-96EE-5A19F6D37FE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18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5932DF-9606-4758-A2B5-AF1153FB1ABB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104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3884614" y="8685214"/>
            <a:ext cx="2971800" cy="457200"/>
          </a:xfrm>
          <a:prstGeom prst="rect">
            <a:avLst/>
          </a:prstGeom>
        </p:spPr>
        <p:txBody>
          <a:bodyPr lIns="91294" tIns="45647" rIns="91294" bIns="45647"/>
          <a:lstStyle/>
          <a:p>
            <a:fld id="{05EBE5DB-D8AC-48C6-B76B-52C0262F4055}" type="slidenum">
              <a:rPr lang="fr-FR" smtClean="0">
                <a:solidFill>
                  <a:prstClr val="black"/>
                </a:solidFill>
              </a:rPr>
              <a:pPr/>
              <a:t>7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935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537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41" name="Group 40"/>
          <p:cNvGrpSpPr>
            <a:grpSpLocks noChangeAspect="1"/>
          </p:cNvGrpSpPr>
          <p:nvPr userDrawn="1"/>
        </p:nvGrpSpPr>
        <p:grpSpPr bwMode="auto">
          <a:xfrm>
            <a:off x="418047" y="5645151"/>
            <a:ext cx="2256367" cy="821267"/>
            <a:chOff x="594" y="2669"/>
            <a:chExt cx="1066" cy="388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594" y="2669"/>
              <a:ext cx="386" cy="386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712" y="2968"/>
              <a:ext cx="47" cy="55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770" y="2968"/>
              <a:ext cx="48" cy="55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887" y="2968"/>
              <a:ext cx="50" cy="56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615" y="2968"/>
              <a:ext cx="53" cy="56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678" y="2968"/>
              <a:ext cx="30" cy="55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828" y="2968"/>
              <a:ext cx="50" cy="76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928" y="2949"/>
              <a:ext cx="37" cy="17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1" name="Freeform 13"/>
            <p:cNvSpPr>
              <a:spLocks noEditPoints="1"/>
            </p:cNvSpPr>
            <p:nvPr userDrawn="1"/>
          </p:nvSpPr>
          <p:spPr bwMode="auto">
            <a:xfrm>
              <a:off x="1075" y="2811"/>
              <a:ext cx="85" cy="102"/>
            </a:xfrm>
            <a:custGeom>
              <a:avLst/>
              <a:gdLst>
                <a:gd name="T0" fmla="*/ 90 w 166"/>
                <a:gd name="T1" fmla="*/ 165 h 198"/>
                <a:gd name="T2" fmla="*/ 103 w 166"/>
                <a:gd name="T3" fmla="*/ 163 h 198"/>
                <a:gd name="T4" fmla="*/ 113 w 166"/>
                <a:gd name="T5" fmla="*/ 159 h 198"/>
                <a:gd name="T6" fmla="*/ 120 w 166"/>
                <a:gd name="T7" fmla="*/ 151 h 198"/>
                <a:gd name="T8" fmla="*/ 123 w 166"/>
                <a:gd name="T9" fmla="*/ 138 h 198"/>
                <a:gd name="T10" fmla="*/ 114 w 166"/>
                <a:gd name="T11" fmla="*/ 117 h 198"/>
                <a:gd name="T12" fmla="*/ 91 w 166"/>
                <a:gd name="T13" fmla="*/ 110 h 198"/>
                <a:gd name="T14" fmla="*/ 44 w 166"/>
                <a:gd name="T15" fmla="*/ 110 h 198"/>
                <a:gd name="T16" fmla="*/ 44 w 166"/>
                <a:gd name="T17" fmla="*/ 165 h 198"/>
                <a:gd name="T18" fmla="*/ 90 w 166"/>
                <a:gd name="T19" fmla="*/ 165 h 198"/>
                <a:gd name="T20" fmla="*/ 88 w 166"/>
                <a:gd name="T21" fmla="*/ 80 h 198"/>
                <a:gd name="T22" fmla="*/ 107 w 166"/>
                <a:gd name="T23" fmla="*/ 75 h 198"/>
                <a:gd name="T24" fmla="*/ 115 w 166"/>
                <a:gd name="T25" fmla="*/ 57 h 198"/>
                <a:gd name="T26" fmla="*/ 112 w 166"/>
                <a:gd name="T27" fmla="*/ 45 h 198"/>
                <a:gd name="T28" fmla="*/ 105 w 166"/>
                <a:gd name="T29" fmla="*/ 38 h 198"/>
                <a:gd name="T30" fmla="*/ 96 w 166"/>
                <a:gd name="T31" fmla="*/ 35 h 198"/>
                <a:gd name="T32" fmla="*/ 85 w 166"/>
                <a:gd name="T33" fmla="*/ 34 h 198"/>
                <a:gd name="T34" fmla="*/ 44 w 166"/>
                <a:gd name="T35" fmla="*/ 34 h 198"/>
                <a:gd name="T36" fmla="*/ 44 w 166"/>
                <a:gd name="T37" fmla="*/ 80 h 198"/>
                <a:gd name="T38" fmla="*/ 88 w 166"/>
                <a:gd name="T39" fmla="*/ 80 h 198"/>
                <a:gd name="T40" fmla="*/ 93 w 166"/>
                <a:gd name="T41" fmla="*/ 0 h 198"/>
                <a:gd name="T42" fmla="*/ 119 w 166"/>
                <a:gd name="T43" fmla="*/ 2 h 198"/>
                <a:gd name="T44" fmla="*/ 139 w 166"/>
                <a:gd name="T45" fmla="*/ 11 h 198"/>
                <a:gd name="T46" fmla="*/ 152 w 166"/>
                <a:gd name="T47" fmla="*/ 26 h 198"/>
                <a:gd name="T48" fmla="*/ 157 w 166"/>
                <a:gd name="T49" fmla="*/ 49 h 198"/>
                <a:gd name="T50" fmla="*/ 150 w 166"/>
                <a:gd name="T51" fmla="*/ 74 h 198"/>
                <a:gd name="T52" fmla="*/ 130 w 166"/>
                <a:gd name="T53" fmla="*/ 91 h 198"/>
                <a:gd name="T54" fmla="*/ 157 w 166"/>
                <a:gd name="T55" fmla="*/ 109 h 198"/>
                <a:gd name="T56" fmla="*/ 166 w 166"/>
                <a:gd name="T57" fmla="*/ 141 h 198"/>
                <a:gd name="T58" fmla="*/ 160 w 166"/>
                <a:gd name="T59" fmla="*/ 167 h 198"/>
                <a:gd name="T60" fmla="*/ 145 w 166"/>
                <a:gd name="T61" fmla="*/ 185 h 198"/>
                <a:gd name="T62" fmla="*/ 122 w 166"/>
                <a:gd name="T63" fmla="*/ 195 h 198"/>
                <a:gd name="T64" fmla="*/ 96 w 166"/>
                <a:gd name="T65" fmla="*/ 198 h 198"/>
                <a:gd name="T66" fmla="*/ 0 w 166"/>
                <a:gd name="T67" fmla="*/ 198 h 198"/>
                <a:gd name="T68" fmla="*/ 0 w 166"/>
                <a:gd name="T69" fmla="*/ 0 h 198"/>
                <a:gd name="T70" fmla="*/ 93 w 166"/>
                <a:gd name="T7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6" h="198">
                  <a:moveTo>
                    <a:pt x="90" y="165"/>
                  </a:moveTo>
                  <a:cubicBezTo>
                    <a:pt x="95" y="165"/>
                    <a:pt x="99" y="164"/>
                    <a:pt x="103" y="163"/>
                  </a:cubicBezTo>
                  <a:cubicBezTo>
                    <a:pt x="106" y="162"/>
                    <a:pt x="110" y="161"/>
                    <a:pt x="113" y="159"/>
                  </a:cubicBezTo>
                  <a:cubicBezTo>
                    <a:pt x="116" y="157"/>
                    <a:pt x="118" y="155"/>
                    <a:pt x="120" y="151"/>
                  </a:cubicBezTo>
                  <a:cubicBezTo>
                    <a:pt x="122" y="148"/>
                    <a:pt x="123" y="144"/>
                    <a:pt x="123" y="138"/>
                  </a:cubicBezTo>
                  <a:cubicBezTo>
                    <a:pt x="123" y="128"/>
                    <a:pt x="120" y="121"/>
                    <a:pt x="114" y="117"/>
                  </a:cubicBezTo>
                  <a:cubicBezTo>
                    <a:pt x="108" y="112"/>
                    <a:pt x="101" y="110"/>
                    <a:pt x="91" y="110"/>
                  </a:cubicBezTo>
                  <a:cubicBezTo>
                    <a:pt x="44" y="110"/>
                    <a:pt x="44" y="110"/>
                    <a:pt x="44" y="110"/>
                  </a:cubicBezTo>
                  <a:cubicBezTo>
                    <a:pt x="44" y="165"/>
                    <a:pt x="44" y="165"/>
                    <a:pt x="44" y="165"/>
                  </a:cubicBezTo>
                  <a:lnTo>
                    <a:pt x="90" y="165"/>
                  </a:lnTo>
                  <a:close/>
                  <a:moveTo>
                    <a:pt x="88" y="80"/>
                  </a:moveTo>
                  <a:cubicBezTo>
                    <a:pt x="96" y="80"/>
                    <a:pt x="102" y="78"/>
                    <a:pt x="107" y="75"/>
                  </a:cubicBezTo>
                  <a:cubicBezTo>
                    <a:pt x="112" y="71"/>
                    <a:pt x="115" y="65"/>
                    <a:pt x="115" y="57"/>
                  </a:cubicBezTo>
                  <a:cubicBezTo>
                    <a:pt x="115" y="52"/>
                    <a:pt x="114" y="48"/>
                    <a:pt x="112" y="45"/>
                  </a:cubicBezTo>
                  <a:cubicBezTo>
                    <a:pt x="110" y="42"/>
                    <a:pt x="108" y="40"/>
                    <a:pt x="105" y="38"/>
                  </a:cubicBezTo>
                  <a:cubicBezTo>
                    <a:pt x="103" y="37"/>
                    <a:pt x="99" y="35"/>
                    <a:pt x="96" y="35"/>
                  </a:cubicBezTo>
                  <a:cubicBezTo>
                    <a:pt x="92" y="34"/>
                    <a:pt x="88" y="34"/>
                    <a:pt x="8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80"/>
                    <a:pt x="44" y="80"/>
                    <a:pt x="44" y="80"/>
                  </a:cubicBezTo>
                  <a:lnTo>
                    <a:pt x="88" y="80"/>
                  </a:lnTo>
                  <a:close/>
                  <a:moveTo>
                    <a:pt x="93" y="0"/>
                  </a:moveTo>
                  <a:cubicBezTo>
                    <a:pt x="103" y="0"/>
                    <a:pt x="112" y="1"/>
                    <a:pt x="119" y="2"/>
                  </a:cubicBezTo>
                  <a:cubicBezTo>
                    <a:pt x="127" y="4"/>
                    <a:pt x="134" y="7"/>
                    <a:pt x="139" y="11"/>
                  </a:cubicBezTo>
                  <a:cubicBezTo>
                    <a:pt x="145" y="14"/>
                    <a:pt x="149" y="20"/>
                    <a:pt x="152" y="26"/>
                  </a:cubicBezTo>
                  <a:cubicBezTo>
                    <a:pt x="155" y="32"/>
                    <a:pt x="157" y="40"/>
                    <a:pt x="157" y="49"/>
                  </a:cubicBezTo>
                  <a:cubicBezTo>
                    <a:pt x="157" y="59"/>
                    <a:pt x="155" y="67"/>
                    <a:pt x="150" y="74"/>
                  </a:cubicBezTo>
                  <a:cubicBezTo>
                    <a:pt x="145" y="81"/>
                    <a:pt x="139" y="86"/>
                    <a:pt x="130" y="91"/>
                  </a:cubicBezTo>
                  <a:cubicBezTo>
                    <a:pt x="142" y="94"/>
                    <a:pt x="151" y="100"/>
                    <a:pt x="157" y="109"/>
                  </a:cubicBezTo>
                  <a:cubicBezTo>
                    <a:pt x="163" y="118"/>
                    <a:pt x="166" y="128"/>
                    <a:pt x="166" y="141"/>
                  </a:cubicBezTo>
                  <a:cubicBezTo>
                    <a:pt x="166" y="151"/>
                    <a:pt x="164" y="160"/>
                    <a:pt x="160" y="167"/>
                  </a:cubicBezTo>
                  <a:cubicBezTo>
                    <a:pt x="157" y="174"/>
                    <a:pt x="151" y="180"/>
                    <a:pt x="145" y="185"/>
                  </a:cubicBezTo>
                  <a:cubicBezTo>
                    <a:pt x="138" y="189"/>
                    <a:pt x="131" y="193"/>
                    <a:pt x="122" y="195"/>
                  </a:cubicBezTo>
                  <a:cubicBezTo>
                    <a:pt x="114" y="197"/>
                    <a:pt x="105" y="198"/>
                    <a:pt x="96" y="19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2" name="Freeform 14"/>
            <p:cNvSpPr>
              <a:spLocks/>
            </p:cNvSpPr>
            <p:nvPr userDrawn="1"/>
          </p:nvSpPr>
          <p:spPr bwMode="auto">
            <a:xfrm>
              <a:off x="1170" y="2840"/>
              <a:ext cx="69" cy="75"/>
            </a:xfrm>
            <a:custGeom>
              <a:avLst/>
              <a:gdLst>
                <a:gd name="T0" fmla="*/ 97 w 134"/>
                <a:gd name="T1" fmla="*/ 143 h 147"/>
                <a:gd name="T2" fmla="*/ 97 w 134"/>
                <a:gd name="T3" fmla="*/ 123 h 147"/>
                <a:gd name="T4" fmla="*/ 96 w 134"/>
                <a:gd name="T5" fmla="*/ 123 h 147"/>
                <a:gd name="T6" fmla="*/ 77 w 134"/>
                <a:gd name="T7" fmla="*/ 141 h 147"/>
                <a:gd name="T8" fmla="*/ 52 w 134"/>
                <a:gd name="T9" fmla="*/ 147 h 147"/>
                <a:gd name="T10" fmla="*/ 26 w 134"/>
                <a:gd name="T11" fmla="*/ 143 h 147"/>
                <a:gd name="T12" fmla="*/ 10 w 134"/>
                <a:gd name="T13" fmla="*/ 131 h 147"/>
                <a:gd name="T14" fmla="*/ 2 w 134"/>
                <a:gd name="T15" fmla="*/ 112 h 147"/>
                <a:gd name="T16" fmla="*/ 0 w 134"/>
                <a:gd name="T17" fmla="*/ 88 h 147"/>
                <a:gd name="T18" fmla="*/ 0 w 134"/>
                <a:gd name="T19" fmla="*/ 0 h 147"/>
                <a:gd name="T20" fmla="*/ 39 w 134"/>
                <a:gd name="T21" fmla="*/ 0 h 147"/>
                <a:gd name="T22" fmla="*/ 39 w 134"/>
                <a:gd name="T23" fmla="*/ 81 h 147"/>
                <a:gd name="T24" fmla="*/ 45 w 134"/>
                <a:gd name="T25" fmla="*/ 107 h 147"/>
                <a:gd name="T26" fmla="*/ 64 w 134"/>
                <a:gd name="T27" fmla="*/ 116 h 147"/>
                <a:gd name="T28" fmla="*/ 88 w 134"/>
                <a:gd name="T29" fmla="*/ 107 h 147"/>
                <a:gd name="T30" fmla="*/ 95 w 134"/>
                <a:gd name="T31" fmla="*/ 75 h 147"/>
                <a:gd name="T32" fmla="*/ 95 w 134"/>
                <a:gd name="T33" fmla="*/ 0 h 147"/>
                <a:gd name="T34" fmla="*/ 134 w 134"/>
                <a:gd name="T35" fmla="*/ 0 h 147"/>
                <a:gd name="T36" fmla="*/ 134 w 134"/>
                <a:gd name="T37" fmla="*/ 143 h 147"/>
                <a:gd name="T38" fmla="*/ 97 w 134"/>
                <a:gd name="T3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4" h="147">
                  <a:moveTo>
                    <a:pt x="97" y="143"/>
                  </a:moveTo>
                  <a:cubicBezTo>
                    <a:pt x="97" y="123"/>
                    <a:pt x="97" y="123"/>
                    <a:pt x="97" y="123"/>
                  </a:cubicBezTo>
                  <a:cubicBezTo>
                    <a:pt x="96" y="123"/>
                    <a:pt x="96" y="123"/>
                    <a:pt x="96" y="123"/>
                  </a:cubicBezTo>
                  <a:cubicBezTo>
                    <a:pt x="91" y="132"/>
                    <a:pt x="85" y="138"/>
                    <a:pt x="77" y="141"/>
                  </a:cubicBezTo>
                  <a:cubicBezTo>
                    <a:pt x="69" y="145"/>
                    <a:pt x="60" y="147"/>
                    <a:pt x="52" y="147"/>
                  </a:cubicBezTo>
                  <a:cubicBezTo>
                    <a:pt x="42" y="147"/>
                    <a:pt x="33" y="146"/>
                    <a:pt x="26" y="143"/>
                  </a:cubicBezTo>
                  <a:cubicBezTo>
                    <a:pt x="19" y="140"/>
                    <a:pt x="14" y="136"/>
                    <a:pt x="10" y="131"/>
                  </a:cubicBezTo>
                  <a:cubicBezTo>
                    <a:pt x="6" y="126"/>
                    <a:pt x="3" y="120"/>
                    <a:pt x="2" y="112"/>
                  </a:cubicBezTo>
                  <a:cubicBezTo>
                    <a:pt x="0" y="105"/>
                    <a:pt x="0" y="97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9" y="93"/>
                    <a:pt x="41" y="102"/>
                    <a:pt x="45" y="107"/>
                  </a:cubicBezTo>
                  <a:cubicBezTo>
                    <a:pt x="48" y="113"/>
                    <a:pt x="55" y="116"/>
                    <a:pt x="64" y="116"/>
                  </a:cubicBezTo>
                  <a:cubicBezTo>
                    <a:pt x="75" y="116"/>
                    <a:pt x="83" y="113"/>
                    <a:pt x="88" y="107"/>
                  </a:cubicBezTo>
                  <a:cubicBezTo>
                    <a:pt x="92" y="100"/>
                    <a:pt x="95" y="90"/>
                    <a:pt x="95" y="75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34" y="143"/>
                    <a:pt x="134" y="143"/>
                    <a:pt x="134" y="14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3" name="Freeform 15"/>
            <p:cNvSpPr>
              <a:spLocks/>
            </p:cNvSpPr>
            <p:nvPr userDrawn="1"/>
          </p:nvSpPr>
          <p:spPr bwMode="auto">
            <a:xfrm>
              <a:off x="1249" y="2837"/>
              <a:ext cx="68" cy="78"/>
            </a:xfrm>
            <a:custGeom>
              <a:avLst/>
              <a:gdLst>
                <a:gd name="T0" fmla="*/ 40 w 133"/>
                <a:gd name="T1" fmla="*/ 112 h 151"/>
                <a:gd name="T2" fmla="*/ 47 w 133"/>
                <a:gd name="T3" fmla="*/ 119 h 151"/>
                <a:gd name="T4" fmla="*/ 56 w 133"/>
                <a:gd name="T5" fmla="*/ 124 h 151"/>
                <a:gd name="T6" fmla="*/ 67 w 133"/>
                <a:gd name="T7" fmla="*/ 125 h 151"/>
                <a:gd name="T8" fmla="*/ 76 w 133"/>
                <a:gd name="T9" fmla="*/ 124 h 151"/>
                <a:gd name="T10" fmla="*/ 85 w 133"/>
                <a:gd name="T11" fmla="*/ 121 h 151"/>
                <a:gd name="T12" fmla="*/ 91 w 133"/>
                <a:gd name="T13" fmla="*/ 115 h 151"/>
                <a:gd name="T14" fmla="*/ 93 w 133"/>
                <a:gd name="T15" fmla="*/ 107 h 151"/>
                <a:gd name="T16" fmla="*/ 82 w 133"/>
                <a:gd name="T17" fmla="*/ 93 h 151"/>
                <a:gd name="T18" fmla="*/ 49 w 133"/>
                <a:gd name="T19" fmla="*/ 84 h 151"/>
                <a:gd name="T20" fmla="*/ 32 w 133"/>
                <a:gd name="T21" fmla="*/ 80 h 151"/>
                <a:gd name="T22" fmla="*/ 17 w 133"/>
                <a:gd name="T23" fmla="*/ 73 h 151"/>
                <a:gd name="T24" fmla="*/ 7 w 133"/>
                <a:gd name="T25" fmla="*/ 62 h 151"/>
                <a:gd name="T26" fmla="*/ 3 w 133"/>
                <a:gd name="T27" fmla="*/ 46 h 151"/>
                <a:gd name="T28" fmla="*/ 8 w 133"/>
                <a:gd name="T29" fmla="*/ 23 h 151"/>
                <a:gd name="T30" fmla="*/ 23 w 133"/>
                <a:gd name="T31" fmla="*/ 9 h 151"/>
                <a:gd name="T32" fmla="*/ 43 w 133"/>
                <a:gd name="T33" fmla="*/ 2 h 151"/>
                <a:gd name="T34" fmla="*/ 66 w 133"/>
                <a:gd name="T35" fmla="*/ 0 h 151"/>
                <a:gd name="T36" fmla="*/ 88 w 133"/>
                <a:gd name="T37" fmla="*/ 2 h 151"/>
                <a:gd name="T38" fmla="*/ 108 w 133"/>
                <a:gd name="T39" fmla="*/ 10 h 151"/>
                <a:gd name="T40" fmla="*/ 122 w 133"/>
                <a:gd name="T41" fmla="*/ 24 h 151"/>
                <a:gd name="T42" fmla="*/ 129 w 133"/>
                <a:gd name="T43" fmla="*/ 46 h 151"/>
                <a:gd name="T44" fmla="*/ 91 w 133"/>
                <a:gd name="T45" fmla="*/ 46 h 151"/>
                <a:gd name="T46" fmla="*/ 83 w 133"/>
                <a:gd name="T47" fmla="*/ 30 h 151"/>
                <a:gd name="T48" fmla="*/ 64 w 133"/>
                <a:gd name="T49" fmla="*/ 26 h 151"/>
                <a:gd name="T50" fmla="*/ 57 w 133"/>
                <a:gd name="T51" fmla="*/ 27 h 151"/>
                <a:gd name="T52" fmla="*/ 50 w 133"/>
                <a:gd name="T53" fmla="*/ 28 h 151"/>
                <a:gd name="T54" fmla="*/ 45 w 133"/>
                <a:gd name="T55" fmla="*/ 32 h 151"/>
                <a:gd name="T56" fmla="*/ 42 w 133"/>
                <a:gd name="T57" fmla="*/ 40 h 151"/>
                <a:gd name="T58" fmla="*/ 46 w 133"/>
                <a:gd name="T59" fmla="*/ 48 h 151"/>
                <a:gd name="T60" fmla="*/ 57 w 133"/>
                <a:gd name="T61" fmla="*/ 54 h 151"/>
                <a:gd name="T62" fmla="*/ 71 w 133"/>
                <a:gd name="T63" fmla="*/ 57 h 151"/>
                <a:gd name="T64" fmla="*/ 87 w 133"/>
                <a:gd name="T65" fmla="*/ 61 h 151"/>
                <a:gd name="T66" fmla="*/ 104 w 133"/>
                <a:gd name="T67" fmla="*/ 66 h 151"/>
                <a:gd name="T68" fmla="*/ 119 w 133"/>
                <a:gd name="T69" fmla="*/ 73 h 151"/>
                <a:gd name="T70" fmla="*/ 129 w 133"/>
                <a:gd name="T71" fmla="*/ 84 h 151"/>
                <a:gd name="T72" fmla="*/ 133 w 133"/>
                <a:gd name="T73" fmla="*/ 101 h 151"/>
                <a:gd name="T74" fmla="*/ 127 w 133"/>
                <a:gd name="T75" fmla="*/ 125 h 151"/>
                <a:gd name="T76" fmla="*/ 112 w 133"/>
                <a:gd name="T77" fmla="*/ 140 h 151"/>
                <a:gd name="T78" fmla="*/ 91 w 133"/>
                <a:gd name="T79" fmla="*/ 149 h 151"/>
                <a:gd name="T80" fmla="*/ 67 w 133"/>
                <a:gd name="T81" fmla="*/ 151 h 151"/>
                <a:gd name="T82" fmla="*/ 43 w 133"/>
                <a:gd name="T83" fmla="*/ 149 h 151"/>
                <a:gd name="T84" fmla="*/ 21 w 133"/>
                <a:gd name="T85" fmla="*/ 140 h 151"/>
                <a:gd name="T86" fmla="*/ 6 w 133"/>
                <a:gd name="T87" fmla="*/ 125 h 151"/>
                <a:gd name="T88" fmla="*/ 0 w 133"/>
                <a:gd name="T89" fmla="*/ 101 h 151"/>
                <a:gd name="T90" fmla="*/ 37 w 133"/>
                <a:gd name="T91" fmla="*/ 101 h 151"/>
                <a:gd name="T92" fmla="*/ 40 w 133"/>
                <a:gd name="T93" fmla="*/ 1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51">
                  <a:moveTo>
                    <a:pt x="40" y="112"/>
                  </a:moveTo>
                  <a:cubicBezTo>
                    <a:pt x="42" y="115"/>
                    <a:pt x="44" y="117"/>
                    <a:pt x="47" y="119"/>
                  </a:cubicBezTo>
                  <a:cubicBezTo>
                    <a:pt x="49" y="121"/>
                    <a:pt x="53" y="123"/>
                    <a:pt x="56" y="124"/>
                  </a:cubicBezTo>
                  <a:cubicBezTo>
                    <a:pt x="60" y="124"/>
                    <a:pt x="64" y="125"/>
                    <a:pt x="67" y="125"/>
                  </a:cubicBezTo>
                  <a:cubicBezTo>
                    <a:pt x="70" y="125"/>
                    <a:pt x="73" y="125"/>
                    <a:pt x="76" y="124"/>
                  </a:cubicBezTo>
                  <a:cubicBezTo>
                    <a:pt x="79" y="123"/>
                    <a:pt x="82" y="122"/>
                    <a:pt x="85" y="121"/>
                  </a:cubicBezTo>
                  <a:cubicBezTo>
                    <a:pt x="87" y="119"/>
                    <a:pt x="89" y="118"/>
                    <a:pt x="91" y="115"/>
                  </a:cubicBezTo>
                  <a:cubicBezTo>
                    <a:pt x="92" y="113"/>
                    <a:pt x="93" y="110"/>
                    <a:pt x="93" y="107"/>
                  </a:cubicBezTo>
                  <a:cubicBezTo>
                    <a:pt x="93" y="101"/>
                    <a:pt x="89" y="96"/>
                    <a:pt x="82" y="93"/>
                  </a:cubicBezTo>
                  <a:cubicBezTo>
                    <a:pt x="74" y="90"/>
                    <a:pt x="63" y="87"/>
                    <a:pt x="49" y="84"/>
                  </a:cubicBezTo>
                  <a:cubicBezTo>
                    <a:pt x="43" y="83"/>
                    <a:pt x="37" y="81"/>
                    <a:pt x="32" y="80"/>
                  </a:cubicBezTo>
                  <a:cubicBezTo>
                    <a:pt x="26" y="78"/>
                    <a:pt x="21" y="76"/>
                    <a:pt x="17" y="73"/>
                  </a:cubicBezTo>
                  <a:cubicBezTo>
                    <a:pt x="13" y="70"/>
                    <a:pt x="9" y="66"/>
                    <a:pt x="7" y="62"/>
                  </a:cubicBezTo>
                  <a:cubicBezTo>
                    <a:pt x="4" y="58"/>
                    <a:pt x="3" y="52"/>
                    <a:pt x="3" y="46"/>
                  </a:cubicBezTo>
                  <a:cubicBezTo>
                    <a:pt x="3" y="37"/>
                    <a:pt x="5" y="29"/>
                    <a:pt x="8" y="23"/>
                  </a:cubicBezTo>
                  <a:cubicBezTo>
                    <a:pt x="12" y="17"/>
                    <a:pt x="17" y="13"/>
                    <a:pt x="23" y="9"/>
                  </a:cubicBezTo>
                  <a:cubicBezTo>
                    <a:pt x="29" y="6"/>
                    <a:pt x="35" y="3"/>
                    <a:pt x="43" y="2"/>
                  </a:cubicBezTo>
                  <a:cubicBezTo>
                    <a:pt x="50" y="1"/>
                    <a:pt x="58" y="0"/>
                    <a:pt x="66" y="0"/>
                  </a:cubicBezTo>
                  <a:cubicBezTo>
                    <a:pt x="73" y="0"/>
                    <a:pt x="81" y="1"/>
                    <a:pt x="88" y="2"/>
                  </a:cubicBezTo>
                  <a:cubicBezTo>
                    <a:pt x="95" y="4"/>
                    <a:pt x="102" y="6"/>
                    <a:pt x="108" y="10"/>
                  </a:cubicBezTo>
                  <a:cubicBezTo>
                    <a:pt x="114" y="13"/>
                    <a:pt x="118" y="18"/>
                    <a:pt x="122" y="24"/>
                  </a:cubicBezTo>
                  <a:cubicBezTo>
                    <a:pt x="126" y="29"/>
                    <a:pt x="128" y="37"/>
                    <a:pt x="129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88" y="33"/>
                    <a:pt x="83" y="30"/>
                  </a:cubicBezTo>
                  <a:cubicBezTo>
                    <a:pt x="78" y="28"/>
                    <a:pt x="71" y="26"/>
                    <a:pt x="64" y="26"/>
                  </a:cubicBezTo>
                  <a:cubicBezTo>
                    <a:pt x="62" y="26"/>
                    <a:pt x="60" y="26"/>
                    <a:pt x="57" y="27"/>
                  </a:cubicBezTo>
                  <a:cubicBezTo>
                    <a:pt x="55" y="27"/>
                    <a:pt x="52" y="28"/>
                    <a:pt x="50" y="28"/>
                  </a:cubicBezTo>
                  <a:cubicBezTo>
                    <a:pt x="48" y="29"/>
                    <a:pt x="46" y="31"/>
                    <a:pt x="45" y="32"/>
                  </a:cubicBezTo>
                  <a:cubicBezTo>
                    <a:pt x="43" y="34"/>
                    <a:pt x="42" y="37"/>
                    <a:pt x="42" y="40"/>
                  </a:cubicBezTo>
                  <a:cubicBezTo>
                    <a:pt x="42" y="43"/>
                    <a:pt x="44" y="46"/>
                    <a:pt x="46" y="48"/>
                  </a:cubicBezTo>
                  <a:cubicBezTo>
                    <a:pt x="49" y="50"/>
                    <a:pt x="52" y="52"/>
                    <a:pt x="57" y="54"/>
                  </a:cubicBezTo>
                  <a:cubicBezTo>
                    <a:pt x="61" y="55"/>
                    <a:pt x="65" y="56"/>
                    <a:pt x="71" y="57"/>
                  </a:cubicBezTo>
                  <a:cubicBezTo>
                    <a:pt x="76" y="58"/>
                    <a:pt x="82" y="60"/>
                    <a:pt x="87" y="61"/>
                  </a:cubicBezTo>
                  <a:cubicBezTo>
                    <a:pt x="93" y="62"/>
                    <a:pt x="99" y="64"/>
                    <a:pt x="104" y="66"/>
                  </a:cubicBezTo>
                  <a:cubicBezTo>
                    <a:pt x="109" y="68"/>
                    <a:pt x="114" y="70"/>
                    <a:pt x="119" y="73"/>
                  </a:cubicBezTo>
                  <a:cubicBezTo>
                    <a:pt x="123" y="76"/>
                    <a:pt x="126" y="80"/>
                    <a:pt x="129" y="84"/>
                  </a:cubicBezTo>
                  <a:cubicBezTo>
                    <a:pt x="132" y="89"/>
                    <a:pt x="133" y="95"/>
                    <a:pt x="133" y="101"/>
                  </a:cubicBezTo>
                  <a:cubicBezTo>
                    <a:pt x="133" y="111"/>
                    <a:pt x="131" y="119"/>
                    <a:pt x="127" y="125"/>
                  </a:cubicBezTo>
                  <a:cubicBezTo>
                    <a:pt x="123" y="131"/>
                    <a:pt x="118" y="137"/>
                    <a:pt x="112" y="140"/>
                  </a:cubicBezTo>
                  <a:cubicBezTo>
                    <a:pt x="106" y="144"/>
                    <a:pt x="99" y="147"/>
                    <a:pt x="91" y="149"/>
                  </a:cubicBezTo>
                  <a:cubicBezTo>
                    <a:pt x="83" y="150"/>
                    <a:pt x="75" y="151"/>
                    <a:pt x="67" y="151"/>
                  </a:cubicBezTo>
                  <a:cubicBezTo>
                    <a:pt x="59" y="151"/>
                    <a:pt x="51" y="150"/>
                    <a:pt x="43" y="149"/>
                  </a:cubicBezTo>
                  <a:cubicBezTo>
                    <a:pt x="35" y="147"/>
                    <a:pt x="28" y="144"/>
                    <a:pt x="21" y="140"/>
                  </a:cubicBezTo>
                  <a:cubicBezTo>
                    <a:pt x="15" y="136"/>
                    <a:pt x="10" y="131"/>
                    <a:pt x="6" y="125"/>
                  </a:cubicBezTo>
                  <a:cubicBezTo>
                    <a:pt x="2" y="118"/>
                    <a:pt x="0" y="110"/>
                    <a:pt x="0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5"/>
                    <a:pt x="38" y="109"/>
                    <a:pt x="40" y="1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4" name="Freeform 16"/>
            <p:cNvSpPr>
              <a:spLocks noEditPoints="1"/>
            </p:cNvSpPr>
            <p:nvPr userDrawn="1"/>
          </p:nvSpPr>
          <p:spPr bwMode="auto">
            <a:xfrm>
              <a:off x="1327" y="2811"/>
              <a:ext cx="20" cy="102"/>
            </a:xfrm>
            <a:custGeom>
              <a:avLst/>
              <a:gdLst>
                <a:gd name="T0" fmla="*/ 20 w 20"/>
                <a:gd name="T1" fmla="*/ 102 h 102"/>
                <a:gd name="T2" fmla="*/ 0 w 20"/>
                <a:gd name="T3" fmla="*/ 102 h 102"/>
                <a:gd name="T4" fmla="*/ 0 w 20"/>
                <a:gd name="T5" fmla="*/ 29 h 102"/>
                <a:gd name="T6" fmla="*/ 20 w 20"/>
                <a:gd name="T7" fmla="*/ 29 h 102"/>
                <a:gd name="T8" fmla="*/ 20 w 20"/>
                <a:gd name="T9" fmla="*/ 102 h 102"/>
                <a:gd name="T10" fmla="*/ 0 w 20"/>
                <a:gd name="T11" fmla="*/ 0 h 102"/>
                <a:gd name="T12" fmla="*/ 20 w 20"/>
                <a:gd name="T13" fmla="*/ 0 h 102"/>
                <a:gd name="T14" fmla="*/ 20 w 20"/>
                <a:gd name="T15" fmla="*/ 17 h 102"/>
                <a:gd name="T16" fmla="*/ 0 w 20"/>
                <a:gd name="T17" fmla="*/ 17 h 102"/>
                <a:gd name="T18" fmla="*/ 0 w 20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2">
                  <a:moveTo>
                    <a:pt x="20" y="102"/>
                  </a:moveTo>
                  <a:lnTo>
                    <a:pt x="0" y="102"/>
                  </a:lnTo>
                  <a:lnTo>
                    <a:pt x="0" y="29"/>
                  </a:lnTo>
                  <a:lnTo>
                    <a:pt x="20" y="29"/>
                  </a:lnTo>
                  <a:lnTo>
                    <a:pt x="20" y="102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5" name="Freeform 17"/>
            <p:cNvSpPr>
              <a:spLocks/>
            </p:cNvSpPr>
            <p:nvPr userDrawn="1"/>
          </p:nvSpPr>
          <p:spPr bwMode="auto">
            <a:xfrm>
              <a:off x="1361" y="2837"/>
              <a:ext cx="68" cy="76"/>
            </a:xfrm>
            <a:custGeom>
              <a:avLst/>
              <a:gdLst>
                <a:gd name="T0" fmla="*/ 38 w 135"/>
                <a:gd name="T1" fmla="*/ 4 h 147"/>
                <a:gd name="T2" fmla="*/ 38 w 135"/>
                <a:gd name="T3" fmla="*/ 24 h 147"/>
                <a:gd name="T4" fmla="*/ 39 w 135"/>
                <a:gd name="T5" fmla="*/ 24 h 147"/>
                <a:gd name="T6" fmla="*/ 58 w 135"/>
                <a:gd name="T7" fmla="*/ 6 h 147"/>
                <a:gd name="T8" fmla="*/ 82 w 135"/>
                <a:gd name="T9" fmla="*/ 0 h 147"/>
                <a:gd name="T10" fmla="*/ 108 w 135"/>
                <a:gd name="T11" fmla="*/ 4 h 147"/>
                <a:gd name="T12" fmla="*/ 124 w 135"/>
                <a:gd name="T13" fmla="*/ 16 h 147"/>
                <a:gd name="T14" fmla="*/ 133 w 135"/>
                <a:gd name="T15" fmla="*/ 35 h 147"/>
                <a:gd name="T16" fmla="*/ 135 w 135"/>
                <a:gd name="T17" fmla="*/ 59 h 147"/>
                <a:gd name="T18" fmla="*/ 135 w 135"/>
                <a:gd name="T19" fmla="*/ 147 h 147"/>
                <a:gd name="T20" fmla="*/ 95 w 135"/>
                <a:gd name="T21" fmla="*/ 147 h 147"/>
                <a:gd name="T22" fmla="*/ 95 w 135"/>
                <a:gd name="T23" fmla="*/ 66 h 147"/>
                <a:gd name="T24" fmla="*/ 90 w 135"/>
                <a:gd name="T25" fmla="*/ 40 h 147"/>
                <a:gd name="T26" fmla="*/ 70 w 135"/>
                <a:gd name="T27" fmla="*/ 31 h 147"/>
                <a:gd name="T28" fmla="*/ 47 w 135"/>
                <a:gd name="T29" fmla="*/ 41 h 147"/>
                <a:gd name="T30" fmla="*/ 40 w 135"/>
                <a:gd name="T31" fmla="*/ 72 h 147"/>
                <a:gd name="T32" fmla="*/ 40 w 135"/>
                <a:gd name="T33" fmla="*/ 147 h 147"/>
                <a:gd name="T34" fmla="*/ 0 w 135"/>
                <a:gd name="T35" fmla="*/ 147 h 147"/>
                <a:gd name="T36" fmla="*/ 0 w 135"/>
                <a:gd name="T37" fmla="*/ 4 h 147"/>
                <a:gd name="T38" fmla="*/ 38 w 135"/>
                <a:gd name="T39" fmla="*/ 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35" h="147">
                  <a:moveTo>
                    <a:pt x="38" y="4"/>
                  </a:moveTo>
                  <a:cubicBezTo>
                    <a:pt x="38" y="24"/>
                    <a:pt x="38" y="24"/>
                    <a:pt x="38" y="24"/>
                  </a:cubicBezTo>
                  <a:cubicBezTo>
                    <a:pt x="39" y="24"/>
                    <a:pt x="39" y="24"/>
                    <a:pt x="39" y="24"/>
                  </a:cubicBezTo>
                  <a:cubicBezTo>
                    <a:pt x="44" y="15"/>
                    <a:pt x="50" y="9"/>
                    <a:pt x="58" y="6"/>
                  </a:cubicBezTo>
                  <a:cubicBezTo>
                    <a:pt x="66" y="2"/>
                    <a:pt x="74" y="0"/>
                    <a:pt x="82" y="0"/>
                  </a:cubicBezTo>
                  <a:cubicBezTo>
                    <a:pt x="93" y="0"/>
                    <a:pt x="102" y="1"/>
                    <a:pt x="108" y="4"/>
                  </a:cubicBezTo>
                  <a:cubicBezTo>
                    <a:pt x="115" y="7"/>
                    <a:pt x="121" y="11"/>
                    <a:pt x="124" y="16"/>
                  </a:cubicBezTo>
                  <a:cubicBezTo>
                    <a:pt x="128" y="21"/>
                    <a:pt x="131" y="27"/>
                    <a:pt x="133" y="35"/>
                  </a:cubicBezTo>
                  <a:cubicBezTo>
                    <a:pt x="134" y="42"/>
                    <a:pt x="135" y="50"/>
                    <a:pt x="135" y="59"/>
                  </a:cubicBezTo>
                  <a:cubicBezTo>
                    <a:pt x="135" y="147"/>
                    <a:pt x="135" y="147"/>
                    <a:pt x="135" y="147"/>
                  </a:cubicBezTo>
                  <a:cubicBezTo>
                    <a:pt x="95" y="147"/>
                    <a:pt x="95" y="147"/>
                    <a:pt x="95" y="147"/>
                  </a:cubicBezTo>
                  <a:cubicBezTo>
                    <a:pt x="95" y="66"/>
                    <a:pt x="95" y="66"/>
                    <a:pt x="95" y="66"/>
                  </a:cubicBezTo>
                  <a:cubicBezTo>
                    <a:pt x="95" y="54"/>
                    <a:pt x="94" y="46"/>
                    <a:pt x="90" y="40"/>
                  </a:cubicBezTo>
                  <a:cubicBezTo>
                    <a:pt x="86" y="34"/>
                    <a:pt x="80" y="31"/>
                    <a:pt x="70" y="31"/>
                  </a:cubicBezTo>
                  <a:cubicBezTo>
                    <a:pt x="59" y="31"/>
                    <a:pt x="52" y="34"/>
                    <a:pt x="47" y="41"/>
                  </a:cubicBezTo>
                  <a:cubicBezTo>
                    <a:pt x="42" y="47"/>
                    <a:pt x="40" y="57"/>
                    <a:pt x="40" y="72"/>
                  </a:cubicBezTo>
                  <a:cubicBezTo>
                    <a:pt x="40" y="147"/>
                    <a:pt x="40" y="147"/>
                    <a:pt x="4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38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6" name="Freeform 18"/>
            <p:cNvSpPr>
              <a:spLocks noEditPoints="1"/>
            </p:cNvSpPr>
            <p:nvPr userDrawn="1"/>
          </p:nvSpPr>
          <p:spPr bwMode="auto">
            <a:xfrm>
              <a:off x="1439" y="2837"/>
              <a:ext cx="74" cy="78"/>
            </a:xfrm>
            <a:custGeom>
              <a:avLst/>
              <a:gdLst>
                <a:gd name="T0" fmla="*/ 94 w 144"/>
                <a:gd name="T1" fmla="*/ 37 h 151"/>
                <a:gd name="T2" fmla="*/ 72 w 144"/>
                <a:gd name="T3" fmla="*/ 30 h 151"/>
                <a:gd name="T4" fmla="*/ 56 w 144"/>
                <a:gd name="T5" fmla="*/ 33 h 151"/>
                <a:gd name="T6" fmla="*/ 46 w 144"/>
                <a:gd name="T7" fmla="*/ 41 h 151"/>
                <a:gd name="T8" fmla="*/ 41 w 144"/>
                <a:gd name="T9" fmla="*/ 51 h 151"/>
                <a:gd name="T10" fmla="*/ 39 w 144"/>
                <a:gd name="T11" fmla="*/ 60 h 151"/>
                <a:gd name="T12" fmla="*/ 103 w 144"/>
                <a:gd name="T13" fmla="*/ 60 h 151"/>
                <a:gd name="T14" fmla="*/ 94 w 144"/>
                <a:gd name="T15" fmla="*/ 37 h 151"/>
                <a:gd name="T16" fmla="*/ 49 w 144"/>
                <a:gd name="T17" fmla="*/ 113 h 151"/>
                <a:gd name="T18" fmla="*/ 75 w 144"/>
                <a:gd name="T19" fmla="*/ 122 h 151"/>
                <a:gd name="T20" fmla="*/ 95 w 144"/>
                <a:gd name="T21" fmla="*/ 116 h 151"/>
                <a:gd name="T22" fmla="*/ 106 w 144"/>
                <a:gd name="T23" fmla="*/ 103 h 151"/>
                <a:gd name="T24" fmla="*/ 140 w 144"/>
                <a:gd name="T25" fmla="*/ 103 h 151"/>
                <a:gd name="T26" fmla="*/ 115 w 144"/>
                <a:gd name="T27" fmla="*/ 140 h 151"/>
                <a:gd name="T28" fmla="*/ 73 w 144"/>
                <a:gd name="T29" fmla="*/ 151 h 151"/>
                <a:gd name="T30" fmla="*/ 43 w 144"/>
                <a:gd name="T31" fmla="*/ 146 h 151"/>
                <a:gd name="T32" fmla="*/ 20 w 144"/>
                <a:gd name="T33" fmla="*/ 130 h 151"/>
                <a:gd name="T34" fmla="*/ 5 w 144"/>
                <a:gd name="T35" fmla="*/ 106 h 151"/>
                <a:gd name="T36" fmla="*/ 0 w 144"/>
                <a:gd name="T37" fmla="*/ 76 h 151"/>
                <a:gd name="T38" fmla="*/ 5 w 144"/>
                <a:gd name="T39" fmla="*/ 46 h 151"/>
                <a:gd name="T40" fmla="*/ 20 w 144"/>
                <a:gd name="T41" fmla="*/ 22 h 151"/>
                <a:gd name="T42" fmla="*/ 43 w 144"/>
                <a:gd name="T43" fmla="*/ 6 h 151"/>
                <a:gd name="T44" fmla="*/ 73 w 144"/>
                <a:gd name="T45" fmla="*/ 0 h 151"/>
                <a:gd name="T46" fmla="*/ 105 w 144"/>
                <a:gd name="T47" fmla="*/ 7 h 151"/>
                <a:gd name="T48" fmla="*/ 128 w 144"/>
                <a:gd name="T49" fmla="*/ 26 h 151"/>
                <a:gd name="T50" fmla="*/ 140 w 144"/>
                <a:gd name="T51" fmla="*/ 53 h 151"/>
                <a:gd name="T52" fmla="*/ 143 w 144"/>
                <a:gd name="T53" fmla="*/ 85 h 151"/>
                <a:gd name="T54" fmla="*/ 39 w 144"/>
                <a:gd name="T55" fmla="*/ 85 h 151"/>
                <a:gd name="T56" fmla="*/ 49 w 144"/>
                <a:gd name="T57" fmla="*/ 1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51">
                  <a:moveTo>
                    <a:pt x="94" y="37"/>
                  </a:moveTo>
                  <a:cubicBezTo>
                    <a:pt x="89" y="32"/>
                    <a:pt x="82" y="30"/>
                    <a:pt x="72" y="30"/>
                  </a:cubicBezTo>
                  <a:cubicBezTo>
                    <a:pt x="66" y="30"/>
                    <a:pt x="61" y="31"/>
                    <a:pt x="56" y="33"/>
                  </a:cubicBezTo>
                  <a:cubicBezTo>
                    <a:pt x="52" y="35"/>
                    <a:pt x="49" y="38"/>
                    <a:pt x="46" y="41"/>
                  </a:cubicBezTo>
                  <a:cubicBezTo>
                    <a:pt x="44" y="44"/>
                    <a:pt x="42" y="47"/>
                    <a:pt x="41" y="51"/>
                  </a:cubicBezTo>
                  <a:cubicBezTo>
                    <a:pt x="40" y="54"/>
                    <a:pt x="39" y="57"/>
                    <a:pt x="39" y="60"/>
                  </a:cubicBezTo>
                  <a:cubicBezTo>
                    <a:pt x="103" y="60"/>
                    <a:pt x="103" y="60"/>
                    <a:pt x="103" y="60"/>
                  </a:cubicBezTo>
                  <a:cubicBezTo>
                    <a:pt x="102" y="50"/>
                    <a:pt x="98" y="43"/>
                    <a:pt x="94" y="37"/>
                  </a:cubicBezTo>
                  <a:moveTo>
                    <a:pt x="49" y="113"/>
                  </a:moveTo>
                  <a:cubicBezTo>
                    <a:pt x="55" y="119"/>
                    <a:pt x="63" y="122"/>
                    <a:pt x="75" y="122"/>
                  </a:cubicBezTo>
                  <a:cubicBezTo>
                    <a:pt x="83" y="122"/>
                    <a:pt x="89" y="120"/>
                    <a:pt x="95" y="116"/>
                  </a:cubicBezTo>
                  <a:cubicBezTo>
                    <a:pt x="101" y="112"/>
                    <a:pt x="104" y="107"/>
                    <a:pt x="106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35" y="120"/>
                    <a:pt x="126" y="133"/>
                    <a:pt x="115" y="140"/>
                  </a:cubicBezTo>
                  <a:cubicBezTo>
                    <a:pt x="103" y="147"/>
                    <a:pt x="90" y="151"/>
                    <a:pt x="73" y="151"/>
                  </a:cubicBezTo>
                  <a:cubicBezTo>
                    <a:pt x="62" y="151"/>
                    <a:pt x="52" y="149"/>
                    <a:pt x="43" y="146"/>
                  </a:cubicBezTo>
                  <a:cubicBezTo>
                    <a:pt x="34" y="142"/>
                    <a:pt x="26" y="137"/>
                    <a:pt x="20" y="130"/>
                  </a:cubicBezTo>
                  <a:cubicBezTo>
                    <a:pt x="13" y="124"/>
                    <a:pt x="8" y="116"/>
                    <a:pt x="5" y="106"/>
                  </a:cubicBezTo>
                  <a:cubicBezTo>
                    <a:pt x="2" y="97"/>
                    <a:pt x="0" y="87"/>
                    <a:pt x="0" y="76"/>
                  </a:cubicBezTo>
                  <a:cubicBezTo>
                    <a:pt x="0" y="65"/>
                    <a:pt x="2" y="55"/>
                    <a:pt x="5" y="46"/>
                  </a:cubicBezTo>
                  <a:cubicBezTo>
                    <a:pt x="9" y="36"/>
                    <a:pt x="14" y="28"/>
                    <a:pt x="20" y="22"/>
                  </a:cubicBezTo>
                  <a:cubicBezTo>
                    <a:pt x="27" y="15"/>
                    <a:pt x="34" y="10"/>
                    <a:pt x="43" y="6"/>
                  </a:cubicBezTo>
                  <a:cubicBezTo>
                    <a:pt x="52" y="2"/>
                    <a:pt x="62" y="0"/>
                    <a:pt x="73" y="0"/>
                  </a:cubicBezTo>
                  <a:cubicBezTo>
                    <a:pt x="85" y="0"/>
                    <a:pt x="96" y="2"/>
                    <a:pt x="105" y="7"/>
                  </a:cubicBezTo>
                  <a:cubicBezTo>
                    <a:pt x="114" y="12"/>
                    <a:pt x="122" y="18"/>
                    <a:pt x="128" y="26"/>
                  </a:cubicBezTo>
                  <a:cubicBezTo>
                    <a:pt x="133" y="34"/>
                    <a:pt x="138" y="43"/>
                    <a:pt x="140" y="53"/>
                  </a:cubicBezTo>
                  <a:cubicBezTo>
                    <a:pt x="143" y="63"/>
                    <a:pt x="144" y="74"/>
                    <a:pt x="143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98"/>
                    <a:pt x="43" y="107"/>
                    <a:pt x="49" y="1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7" name="Freeform 19"/>
            <p:cNvSpPr>
              <a:spLocks/>
            </p:cNvSpPr>
            <p:nvPr userDrawn="1"/>
          </p:nvSpPr>
          <p:spPr bwMode="auto">
            <a:xfrm>
              <a:off x="1518" y="2837"/>
              <a:ext cx="68" cy="78"/>
            </a:xfrm>
            <a:custGeom>
              <a:avLst/>
              <a:gdLst>
                <a:gd name="T0" fmla="*/ 41 w 134"/>
                <a:gd name="T1" fmla="*/ 112 h 151"/>
                <a:gd name="T2" fmla="*/ 47 w 134"/>
                <a:gd name="T3" fmla="*/ 119 h 151"/>
                <a:gd name="T4" fmla="*/ 57 w 134"/>
                <a:gd name="T5" fmla="*/ 124 h 151"/>
                <a:gd name="T6" fmla="*/ 68 w 134"/>
                <a:gd name="T7" fmla="*/ 125 h 151"/>
                <a:gd name="T8" fmla="*/ 77 w 134"/>
                <a:gd name="T9" fmla="*/ 124 h 151"/>
                <a:gd name="T10" fmla="*/ 85 w 134"/>
                <a:gd name="T11" fmla="*/ 121 h 151"/>
                <a:gd name="T12" fmla="*/ 92 w 134"/>
                <a:gd name="T13" fmla="*/ 115 h 151"/>
                <a:gd name="T14" fmla="*/ 94 w 134"/>
                <a:gd name="T15" fmla="*/ 107 h 151"/>
                <a:gd name="T16" fmla="*/ 82 w 134"/>
                <a:gd name="T17" fmla="*/ 93 h 151"/>
                <a:gd name="T18" fmla="*/ 49 w 134"/>
                <a:gd name="T19" fmla="*/ 84 h 151"/>
                <a:gd name="T20" fmla="*/ 32 w 134"/>
                <a:gd name="T21" fmla="*/ 80 h 151"/>
                <a:gd name="T22" fmla="*/ 18 w 134"/>
                <a:gd name="T23" fmla="*/ 73 h 151"/>
                <a:gd name="T24" fmla="*/ 8 w 134"/>
                <a:gd name="T25" fmla="*/ 62 h 151"/>
                <a:gd name="T26" fmla="*/ 4 w 134"/>
                <a:gd name="T27" fmla="*/ 46 h 151"/>
                <a:gd name="T28" fmla="*/ 9 w 134"/>
                <a:gd name="T29" fmla="*/ 23 h 151"/>
                <a:gd name="T30" fmla="*/ 23 w 134"/>
                <a:gd name="T31" fmla="*/ 9 h 151"/>
                <a:gd name="T32" fmla="*/ 43 w 134"/>
                <a:gd name="T33" fmla="*/ 2 h 151"/>
                <a:gd name="T34" fmla="*/ 66 w 134"/>
                <a:gd name="T35" fmla="*/ 0 h 151"/>
                <a:gd name="T36" fmla="*/ 89 w 134"/>
                <a:gd name="T37" fmla="*/ 2 h 151"/>
                <a:gd name="T38" fmla="*/ 108 w 134"/>
                <a:gd name="T39" fmla="*/ 10 h 151"/>
                <a:gd name="T40" fmla="*/ 123 w 134"/>
                <a:gd name="T41" fmla="*/ 24 h 151"/>
                <a:gd name="T42" fmla="*/ 130 w 134"/>
                <a:gd name="T43" fmla="*/ 46 h 151"/>
                <a:gd name="T44" fmla="*/ 92 w 134"/>
                <a:gd name="T45" fmla="*/ 46 h 151"/>
                <a:gd name="T46" fmla="*/ 83 w 134"/>
                <a:gd name="T47" fmla="*/ 30 h 151"/>
                <a:gd name="T48" fmla="*/ 65 w 134"/>
                <a:gd name="T49" fmla="*/ 26 h 151"/>
                <a:gd name="T50" fmla="*/ 58 w 134"/>
                <a:gd name="T51" fmla="*/ 27 h 151"/>
                <a:gd name="T52" fmla="*/ 51 w 134"/>
                <a:gd name="T53" fmla="*/ 28 h 151"/>
                <a:gd name="T54" fmla="*/ 45 w 134"/>
                <a:gd name="T55" fmla="*/ 32 h 151"/>
                <a:gd name="T56" fmla="*/ 43 w 134"/>
                <a:gd name="T57" fmla="*/ 40 h 151"/>
                <a:gd name="T58" fmla="*/ 47 w 134"/>
                <a:gd name="T59" fmla="*/ 48 h 151"/>
                <a:gd name="T60" fmla="*/ 57 w 134"/>
                <a:gd name="T61" fmla="*/ 54 h 151"/>
                <a:gd name="T62" fmla="*/ 72 w 134"/>
                <a:gd name="T63" fmla="*/ 57 h 151"/>
                <a:gd name="T64" fmla="*/ 88 w 134"/>
                <a:gd name="T65" fmla="*/ 61 h 151"/>
                <a:gd name="T66" fmla="*/ 105 w 134"/>
                <a:gd name="T67" fmla="*/ 66 h 151"/>
                <a:gd name="T68" fmla="*/ 119 w 134"/>
                <a:gd name="T69" fmla="*/ 73 h 151"/>
                <a:gd name="T70" fmla="*/ 130 w 134"/>
                <a:gd name="T71" fmla="*/ 84 h 151"/>
                <a:gd name="T72" fmla="*/ 134 w 134"/>
                <a:gd name="T73" fmla="*/ 101 h 151"/>
                <a:gd name="T74" fmla="*/ 128 w 134"/>
                <a:gd name="T75" fmla="*/ 125 h 151"/>
                <a:gd name="T76" fmla="*/ 113 w 134"/>
                <a:gd name="T77" fmla="*/ 140 h 151"/>
                <a:gd name="T78" fmla="*/ 92 w 134"/>
                <a:gd name="T79" fmla="*/ 149 h 151"/>
                <a:gd name="T80" fmla="*/ 68 w 134"/>
                <a:gd name="T81" fmla="*/ 151 h 151"/>
                <a:gd name="T82" fmla="*/ 43 w 134"/>
                <a:gd name="T83" fmla="*/ 149 h 151"/>
                <a:gd name="T84" fmla="*/ 22 w 134"/>
                <a:gd name="T85" fmla="*/ 140 h 151"/>
                <a:gd name="T86" fmla="*/ 7 w 134"/>
                <a:gd name="T87" fmla="*/ 125 h 151"/>
                <a:gd name="T88" fmla="*/ 0 w 134"/>
                <a:gd name="T89" fmla="*/ 101 h 151"/>
                <a:gd name="T90" fmla="*/ 38 w 134"/>
                <a:gd name="T91" fmla="*/ 101 h 151"/>
                <a:gd name="T92" fmla="*/ 41 w 134"/>
                <a:gd name="T93" fmla="*/ 1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4" h="151">
                  <a:moveTo>
                    <a:pt x="41" y="112"/>
                  </a:moveTo>
                  <a:cubicBezTo>
                    <a:pt x="42" y="115"/>
                    <a:pt x="45" y="117"/>
                    <a:pt x="47" y="119"/>
                  </a:cubicBezTo>
                  <a:cubicBezTo>
                    <a:pt x="50" y="121"/>
                    <a:pt x="53" y="123"/>
                    <a:pt x="57" y="124"/>
                  </a:cubicBezTo>
                  <a:cubicBezTo>
                    <a:pt x="61" y="124"/>
                    <a:pt x="64" y="125"/>
                    <a:pt x="68" y="125"/>
                  </a:cubicBezTo>
                  <a:cubicBezTo>
                    <a:pt x="71" y="125"/>
                    <a:pt x="74" y="125"/>
                    <a:pt x="77" y="124"/>
                  </a:cubicBezTo>
                  <a:cubicBezTo>
                    <a:pt x="80" y="123"/>
                    <a:pt x="83" y="122"/>
                    <a:pt x="85" y="121"/>
                  </a:cubicBezTo>
                  <a:cubicBezTo>
                    <a:pt x="88" y="119"/>
                    <a:pt x="90" y="118"/>
                    <a:pt x="92" y="115"/>
                  </a:cubicBezTo>
                  <a:cubicBezTo>
                    <a:pt x="93" y="113"/>
                    <a:pt x="94" y="110"/>
                    <a:pt x="94" y="107"/>
                  </a:cubicBezTo>
                  <a:cubicBezTo>
                    <a:pt x="94" y="101"/>
                    <a:pt x="90" y="96"/>
                    <a:pt x="82" y="93"/>
                  </a:cubicBezTo>
                  <a:cubicBezTo>
                    <a:pt x="74" y="90"/>
                    <a:pt x="63" y="87"/>
                    <a:pt x="49" y="84"/>
                  </a:cubicBezTo>
                  <a:cubicBezTo>
                    <a:pt x="44" y="83"/>
                    <a:pt x="38" y="81"/>
                    <a:pt x="32" y="80"/>
                  </a:cubicBezTo>
                  <a:cubicBezTo>
                    <a:pt x="27" y="78"/>
                    <a:pt x="22" y="76"/>
                    <a:pt x="18" y="73"/>
                  </a:cubicBezTo>
                  <a:cubicBezTo>
                    <a:pt x="14" y="70"/>
                    <a:pt x="10" y="66"/>
                    <a:pt x="8" y="62"/>
                  </a:cubicBezTo>
                  <a:cubicBezTo>
                    <a:pt x="5" y="58"/>
                    <a:pt x="4" y="52"/>
                    <a:pt x="4" y="46"/>
                  </a:cubicBezTo>
                  <a:cubicBezTo>
                    <a:pt x="4" y="37"/>
                    <a:pt x="6" y="29"/>
                    <a:pt x="9" y="23"/>
                  </a:cubicBezTo>
                  <a:cubicBezTo>
                    <a:pt x="13" y="17"/>
                    <a:pt x="17" y="13"/>
                    <a:pt x="23" y="9"/>
                  </a:cubicBezTo>
                  <a:cubicBezTo>
                    <a:pt x="29" y="6"/>
                    <a:pt x="36" y="3"/>
                    <a:pt x="43" y="2"/>
                  </a:cubicBezTo>
                  <a:cubicBezTo>
                    <a:pt x="51" y="1"/>
                    <a:pt x="58" y="0"/>
                    <a:pt x="66" y="0"/>
                  </a:cubicBezTo>
                  <a:cubicBezTo>
                    <a:pt x="74" y="0"/>
                    <a:pt x="82" y="1"/>
                    <a:pt x="89" y="2"/>
                  </a:cubicBezTo>
                  <a:cubicBezTo>
                    <a:pt x="96" y="4"/>
                    <a:pt x="103" y="6"/>
                    <a:pt x="108" y="10"/>
                  </a:cubicBezTo>
                  <a:cubicBezTo>
                    <a:pt x="114" y="13"/>
                    <a:pt x="119" y="18"/>
                    <a:pt x="123" y="24"/>
                  </a:cubicBezTo>
                  <a:cubicBezTo>
                    <a:pt x="127" y="29"/>
                    <a:pt x="129" y="37"/>
                    <a:pt x="130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2" y="38"/>
                    <a:pt x="89" y="33"/>
                    <a:pt x="83" y="30"/>
                  </a:cubicBezTo>
                  <a:cubicBezTo>
                    <a:pt x="78" y="28"/>
                    <a:pt x="72" y="26"/>
                    <a:pt x="65" y="26"/>
                  </a:cubicBezTo>
                  <a:cubicBezTo>
                    <a:pt x="63" y="26"/>
                    <a:pt x="61" y="26"/>
                    <a:pt x="58" y="27"/>
                  </a:cubicBezTo>
                  <a:cubicBezTo>
                    <a:pt x="55" y="27"/>
                    <a:pt x="53" y="28"/>
                    <a:pt x="51" y="28"/>
                  </a:cubicBezTo>
                  <a:cubicBezTo>
                    <a:pt x="49" y="29"/>
                    <a:pt x="47" y="31"/>
                    <a:pt x="45" y="32"/>
                  </a:cubicBezTo>
                  <a:cubicBezTo>
                    <a:pt x="44" y="34"/>
                    <a:pt x="43" y="37"/>
                    <a:pt x="43" y="40"/>
                  </a:cubicBezTo>
                  <a:cubicBezTo>
                    <a:pt x="43" y="43"/>
                    <a:pt x="44" y="46"/>
                    <a:pt x="47" y="48"/>
                  </a:cubicBezTo>
                  <a:cubicBezTo>
                    <a:pt x="50" y="50"/>
                    <a:pt x="53" y="52"/>
                    <a:pt x="57" y="54"/>
                  </a:cubicBezTo>
                  <a:cubicBezTo>
                    <a:pt x="61" y="55"/>
                    <a:pt x="66" y="56"/>
                    <a:pt x="72" y="57"/>
                  </a:cubicBezTo>
                  <a:cubicBezTo>
                    <a:pt x="77" y="58"/>
                    <a:pt x="82" y="60"/>
                    <a:pt x="88" y="61"/>
                  </a:cubicBezTo>
                  <a:cubicBezTo>
                    <a:pt x="94" y="62"/>
                    <a:pt x="99" y="64"/>
                    <a:pt x="105" y="66"/>
                  </a:cubicBezTo>
                  <a:cubicBezTo>
                    <a:pt x="110" y="68"/>
                    <a:pt x="115" y="70"/>
                    <a:pt x="119" y="73"/>
                  </a:cubicBezTo>
                  <a:cubicBezTo>
                    <a:pt x="124" y="76"/>
                    <a:pt x="127" y="80"/>
                    <a:pt x="130" y="84"/>
                  </a:cubicBezTo>
                  <a:cubicBezTo>
                    <a:pt x="132" y="89"/>
                    <a:pt x="134" y="95"/>
                    <a:pt x="134" y="101"/>
                  </a:cubicBezTo>
                  <a:cubicBezTo>
                    <a:pt x="134" y="111"/>
                    <a:pt x="132" y="119"/>
                    <a:pt x="128" y="125"/>
                  </a:cubicBezTo>
                  <a:cubicBezTo>
                    <a:pt x="124" y="131"/>
                    <a:pt x="119" y="137"/>
                    <a:pt x="113" y="140"/>
                  </a:cubicBezTo>
                  <a:cubicBezTo>
                    <a:pt x="107" y="144"/>
                    <a:pt x="100" y="147"/>
                    <a:pt x="92" y="149"/>
                  </a:cubicBezTo>
                  <a:cubicBezTo>
                    <a:pt x="84" y="150"/>
                    <a:pt x="76" y="151"/>
                    <a:pt x="68" y="151"/>
                  </a:cubicBezTo>
                  <a:cubicBezTo>
                    <a:pt x="60" y="151"/>
                    <a:pt x="51" y="150"/>
                    <a:pt x="43" y="149"/>
                  </a:cubicBezTo>
                  <a:cubicBezTo>
                    <a:pt x="35" y="147"/>
                    <a:pt x="28" y="144"/>
                    <a:pt x="22" y="140"/>
                  </a:cubicBezTo>
                  <a:cubicBezTo>
                    <a:pt x="16" y="136"/>
                    <a:pt x="11" y="131"/>
                    <a:pt x="7" y="125"/>
                  </a:cubicBezTo>
                  <a:cubicBezTo>
                    <a:pt x="3" y="118"/>
                    <a:pt x="1" y="110"/>
                    <a:pt x="0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5"/>
                    <a:pt x="39" y="109"/>
                    <a:pt x="41" y="1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8" name="Freeform 20"/>
            <p:cNvSpPr>
              <a:spLocks/>
            </p:cNvSpPr>
            <p:nvPr userDrawn="1"/>
          </p:nvSpPr>
          <p:spPr bwMode="auto">
            <a:xfrm>
              <a:off x="1592" y="2837"/>
              <a:ext cx="68" cy="78"/>
            </a:xfrm>
            <a:custGeom>
              <a:avLst/>
              <a:gdLst>
                <a:gd name="T0" fmla="*/ 40 w 133"/>
                <a:gd name="T1" fmla="*/ 112 h 151"/>
                <a:gd name="T2" fmla="*/ 47 w 133"/>
                <a:gd name="T3" fmla="*/ 119 h 151"/>
                <a:gd name="T4" fmla="*/ 57 w 133"/>
                <a:gd name="T5" fmla="*/ 124 h 151"/>
                <a:gd name="T6" fmla="*/ 68 w 133"/>
                <a:gd name="T7" fmla="*/ 125 h 151"/>
                <a:gd name="T8" fmla="*/ 77 w 133"/>
                <a:gd name="T9" fmla="*/ 124 h 151"/>
                <a:gd name="T10" fmla="*/ 85 w 133"/>
                <a:gd name="T11" fmla="*/ 121 h 151"/>
                <a:gd name="T12" fmla="*/ 91 w 133"/>
                <a:gd name="T13" fmla="*/ 115 h 151"/>
                <a:gd name="T14" fmla="*/ 94 w 133"/>
                <a:gd name="T15" fmla="*/ 107 h 151"/>
                <a:gd name="T16" fmla="*/ 82 w 133"/>
                <a:gd name="T17" fmla="*/ 93 h 151"/>
                <a:gd name="T18" fmla="*/ 49 w 133"/>
                <a:gd name="T19" fmla="*/ 84 h 151"/>
                <a:gd name="T20" fmla="*/ 32 w 133"/>
                <a:gd name="T21" fmla="*/ 80 h 151"/>
                <a:gd name="T22" fmla="*/ 18 w 133"/>
                <a:gd name="T23" fmla="*/ 73 h 151"/>
                <a:gd name="T24" fmla="*/ 7 w 133"/>
                <a:gd name="T25" fmla="*/ 62 h 151"/>
                <a:gd name="T26" fmla="*/ 4 w 133"/>
                <a:gd name="T27" fmla="*/ 46 h 151"/>
                <a:gd name="T28" fmla="*/ 9 w 133"/>
                <a:gd name="T29" fmla="*/ 23 h 151"/>
                <a:gd name="T30" fmla="*/ 23 w 133"/>
                <a:gd name="T31" fmla="*/ 9 h 151"/>
                <a:gd name="T32" fmla="*/ 43 w 133"/>
                <a:gd name="T33" fmla="*/ 2 h 151"/>
                <a:gd name="T34" fmla="*/ 66 w 133"/>
                <a:gd name="T35" fmla="*/ 0 h 151"/>
                <a:gd name="T36" fmla="*/ 89 w 133"/>
                <a:gd name="T37" fmla="*/ 2 h 151"/>
                <a:gd name="T38" fmla="*/ 108 w 133"/>
                <a:gd name="T39" fmla="*/ 10 h 151"/>
                <a:gd name="T40" fmla="*/ 123 w 133"/>
                <a:gd name="T41" fmla="*/ 24 h 151"/>
                <a:gd name="T42" fmla="*/ 129 w 133"/>
                <a:gd name="T43" fmla="*/ 46 h 151"/>
                <a:gd name="T44" fmla="*/ 92 w 133"/>
                <a:gd name="T45" fmla="*/ 46 h 151"/>
                <a:gd name="T46" fmla="*/ 83 w 133"/>
                <a:gd name="T47" fmla="*/ 30 h 151"/>
                <a:gd name="T48" fmla="*/ 65 w 133"/>
                <a:gd name="T49" fmla="*/ 26 h 151"/>
                <a:gd name="T50" fmla="*/ 58 w 133"/>
                <a:gd name="T51" fmla="*/ 27 h 151"/>
                <a:gd name="T52" fmla="*/ 51 w 133"/>
                <a:gd name="T53" fmla="*/ 28 h 151"/>
                <a:gd name="T54" fmla="*/ 45 w 133"/>
                <a:gd name="T55" fmla="*/ 32 h 151"/>
                <a:gd name="T56" fmla="*/ 43 w 133"/>
                <a:gd name="T57" fmla="*/ 40 h 151"/>
                <a:gd name="T58" fmla="*/ 47 w 133"/>
                <a:gd name="T59" fmla="*/ 48 h 151"/>
                <a:gd name="T60" fmla="*/ 57 w 133"/>
                <a:gd name="T61" fmla="*/ 54 h 151"/>
                <a:gd name="T62" fmla="*/ 71 w 133"/>
                <a:gd name="T63" fmla="*/ 57 h 151"/>
                <a:gd name="T64" fmla="*/ 88 w 133"/>
                <a:gd name="T65" fmla="*/ 61 h 151"/>
                <a:gd name="T66" fmla="*/ 105 w 133"/>
                <a:gd name="T67" fmla="*/ 66 h 151"/>
                <a:gd name="T68" fmla="*/ 119 w 133"/>
                <a:gd name="T69" fmla="*/ 73 h 151"/>
                <a:gd name="T70" fmla="*/ 129 w 133"/>
                <a:gd name="T71" fmla="*/ 84 h 151"/>
                <a:gd name="T72" fmla="*/ 133 w 133"/>
                <a:gd name="T73" fmla="*/ 101 h 151"/>
                <a:gd name="T74" fmla="*/ 128 w 133"/>
                <a:gd name="T75" fmla="*/ 125 h 151"/>
                <a:gd name="T76" fmla="*/ 113 w 133"/>
                <a:gd name="T77" fmla="*/ 140 h 151"/>
                <a:gd name="T78" fmla="*/ 92 w 133"/>
                <a:gd name="T79" fmla="*/ 149 h 151"/>
                <a:gd name="T80" fmla="*/ 68 w 133"/>
                <a:gd name="T81" fmla="*/ 151 h 151"/>
                <a:gd name="T82" fmla="*/ 43 w 133"/>
                <a:gd name="T83" fmla="*/ 149 h 151"/>
                <a:gd name="T84" fmla="*/ 22 w 133"/>
                <a:gd name="T85" fmla="*/ 140 h 151"/>
                <a:gd name="T86" fmla="*/ 7 w 133"/>
                <a:gd name="T87" fmla="*/ 125 h 151"/>
                <a:gd name="T88" fmla="*/ 0 w 133"/>
                <a:gd name="T89" fmla="*/ 101 h 151"/>
                <a:gd name="T90" fmla="*/ 38 w 133"/>
                <a:gd name="T91" fmla="*/ 101 h 151"/>
                <a:gd name="T92" fmla="*/ 40 w 133"/>
                <a:gd name="T93" fmla="*/ 1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51">
                  <a:moveTo>
                    <a:pt x="40" y="112"/>
                  </a:moveTo>
                  <a:cubicBezTo>
                    <a:pt x="42" y="115"/>
                    <a:pt x="44" y="117"/>
                    <a:pt x="47" y="119"/>
                  </a:cubicBezTo>
                  <a:cubicBezTo>
                    <a:pt x="50" y="121"/>
                    <a:pt x="53" y="123"/>
                    <a:pt x="57" y="124"/>
                  </a:cubicBezTo>
                  <a:cubicBezTo>
                    <a:pt x="60" y="124"/>
                    <a:pt x="64" y="125"/>
                    <a:pt x="68" y="125"/>
                  </a:cubicBezTo>
                  <a:cubicBezTo>
                    <a:pt x="71" y="125"/>
                    <a:pt x="74" y="125"/>
                    <a:pt x="77" y="124"/>
                  </a:cubicBezTo>
                  <a:cubicBezTo>
                    <a:pt x="80" y="123"/>
                    <a:pt x="83" y="122"/>
                    <a:pt x="85" y="121"/>
                  </a:cubicBezTo>
                  <a:cubicBezTo>
                    <a:pt x="88" y="119"/>
                    <a:pt x="90" y="118"/>
                    <a:pt x="91" y="115"/>
                  </a:cubicBezTo>
                  <a:cubicBezTo>
                    <a:pt x="93" y="113"/>
                    <a:pt x="94" y="110"/>
                    <a:pt x="94" y="107"/>
                  </a:cubicBezTo>
                  <a:cubicBezTo>
                    <a:pt x="94" y="101"/>
                    <a:pt x="90" y="96"/>
                    <a:pt x="82" y="93"/>
                  </a:cubicBezTo>
                  <a:cubicBezTo>
                    <a:pt x="74" y="90"/>
                    <a:pt x="63" y="87"/>
                    <a:pt x="49" y="84"/>
                  </a:cubicBezTo>
                  <a:cubicBezTo>
                    <a:pt x="43" y="83"/>
                    <a:pt x="38" y="81"/>
                    <a:pt x="32" y="80"/>
                  </a:cubicBezTo>
                  <a:cubicBezTo>
                    <a:pt x="27" y="78"/>
                    <a:pt x="22" y="76"/>
                    <a:pt x="18" y="73"/>
                  </a:cubicBezTo>
                  <a:cubicBezTo>
                    <a:pt x="13" y="70"/>
                    <a:pt x="10" y="66"/>
                    <a:pt x="7" y="62"/>
                  </a:cubicBezTo>
                  <a:cubicBezTo>
                    <a:pt x="5" y="58"/>
                    <a:pt x="4" y="52"/>
                    <a:pt x="4" y="46"/>
                  </a:cubicBezTo>
                  <a:cubicBezTo>
                    <a:pt x="4" y="37"/>
                    <a:pt x="5" y="29"/>
                    <a:pt x="9" y="23"/>
                  </a:cubicBezTo>
                  <a:cubicBezTo>
                    <a:pt x="13" y="17"/>
                    <a:pt x="17" y="13"/>
                    <a:pt x="23" y="9"/>
                  </a:cubicBezTo>
                  <a:cubicBezTo>
                    <a:pt x="29" y="6"/>
                    <a:pt x="36" y="3"/>
                    <a:pt x="43" y="2"/>
                  </a:cubicBezTo>
                  <a:cubicBezTo>
                    <a:pt x="51" y="1"/>
                    <a:pt x="58" y="0"/>
                    <a:pt x="66" y="0"/>
                  </a:cubicBezTo>
                  <a:cubicBezTo>
                    <a:pt x="74" y="0"/>
                    <a:pt x="81" y="1"/>
                    <a:pt x="89" y="2"/>
                  </a:cubicBezTo>
                  <a:cubicBezTo>
                    <a:pt x="96" y="4"/>
                    <a:pt x="103" y="6"/>
                    <a:pt x="108" y="10"/>
                  </a:cubicBezTo>
                  <a:cubicBezTo>
                    <a:pt x="114" y="13"/>
                    <a:pt x="119" y="18"/>
                    <a:pt x="123" y="24"/>
                  </a:cubicBezTo>
                  <a:cubicBezTo>
                    <a:pt x="126" y="29"/>
                    <a:pt x="129" y="37"/>
                    <a:pt x="129" y="46"/>
                  </a:cubicBezTo>
                  <a:cubicBezTo>
                    <a:pt x="92" y="46"/>
                    <a:pt x="92" y="46"/>
                    <a:pt x="92" y="46"/>
                  </a:cubicBezTo>
                  <a:cubicBezTo>
                    <a:pt x="91" y="38"/>
                    <a:pt x="88" y="33"/>
                    <a:pt x="83" y="30"/>
                  </a:cubicBezTo>
                  <a:cubicBezTo>
                    <a:pt x="78" y="28"/>
                    <a:pt x="72" y="26"/>
                    <a:pt x="65" y="26"/>
                  </a:cubicBezTo>
                  <a:cubicBezTo>
                    <a:pt x="63" y="26"/>
                    <a:pt x="60" y="26"/>
                    <a:pt x="58" y="27"/>
                  </a:cubicBezTo>
                  <a:cubicBezTo>
                    <a:pt x="55" y="27"/>
                    <a:pt x="53" y="28"/>
                    <a:pt x="51" y="28"/>
                  </a:cubicBezTo>
                  <a:cubicBezTo>
                    <a:pt x="48" y="29"/>
                    <a:pt x="47" y="31"/>
                    <a:pt x="45" y="32"/>
                  </a:cubicBezTo>
                  <a:cubicBezTo>
                    <a:pt x="44" y="34"/>
                    <a:pt x="43" y="37"/>
                    <a:pt x="43" y="40"/>
                  </a:cubicBezTo>
                  <a:cubicBezTo>
                    <a:pt x="43" y="43"/>
                    <a:pt x="44" y="46"/>
                    <a:pt x="47" y="48"/>
                  </a:cubicBezTo>
                  <a:cubicBezTo>
                    <a:pt x="49" y="50"/>
                    <a:pt x="53" y="52"/>
                    <a:pt x="57" y="54"/>
                  </a:cubicBezTo>
                  <a:cubicBezTo>
                    <a:pt x="61" y="55"/>
                    <a:pt x="66" y="56"/>
                    <a:pt x="71" y="57"/>
                  </a:cubicBezTo>
                  <a:cubicBezTo>
                    <a:pt x="77" y="58"/>
                    <a:pt x="82" y="60"/>
                    <a:pt x="88" y="61"/>
                  </a:cubicBezTo>
                  <a:cubicBezTo>
                    <a:pt x="93" y="62"/>
                    <a:pt x="99" y="64"/>
                    <a:pt x="105" y="66"/>
                  </a:cubicBezTo>
                  <a:cubicBezTo>
                    <a:pt x="110" y="68"/>
                    <a:pt x="115" y="70"/>
                    <a:pt x="119" y="73"/>
                  </a:cubicBezTo>
                  <a:cubicBezTo>
                    <a:pt x="123" y="76"/>
                    <a:pt x="127" y="80"/>
                    <a:pt x="129" y="84"/>
                  </a:cubicBezTo>
                  <a:cubicBezTo>
                    <a:pt x="132" y="89"/>
                    <a:pt x="133" y="95"/>
                    <a:pt x="133" y="101"/>
                  </a:cubicBezTo>
                  <a:cubicBezTo>
                    <a:pt x="133" y="111"/>
                    <a:pt x="131" y="119"/>
                    <a:pt x="128" y="125"/>
                  </a:cubicBezTo>
                  <a:cubicBezTo>
                    <a:pt x="124" y="131"/>
                    <a:pt x="119" y="137"/>
                    <a:pt x="113" y="140"/>
                  </a:cubicBezTo>
                  <a:cubicBezTo>
                    <a:pt x="107" y="144"/>
                    <a:pt x="100" y="147"/>
                    <a:pt x="92" y="149"/>
                  </a:cubicBezTo>
                  <a:cubicBezTo>
                    <a:pt x="84" y="150"/>
                    <a:pt x="76" y="151"/>
                    <a:pt x="68" y="151"/>
                  </a:cubicBezTo>
                  <a:cubicBezTo>
                    <a:pt x="59" y="151"/>
                    <a:pt x="51" y="150"/>
                    <a:pt x="43" y="149"/>
                  </a:cubicBezTo>
                  <a:cubicBezTo>
                    <a:pt x="35" y="147"/>
                    <a:pt x="28" y="144"/>
                    <a:pt x="22" y="140"/>
                  </a:cubicBezTo>
                  <a:cubicBezTo>
                    <a:pt x="16" y="136"/>
                    <a:pt x="11" y="131"/>
                    <a:pt x="7" y="125"/>
                  </a:cubicBezTo>
                  <a:cubicBezTo>
                    <a:pt x="3" y="118"/>
                    <a:pt x="1" y="110"/>
                    <a:pt x="0" y="101"/>
                  </a:cubicBezTo>
                  <a:cubicBezTo>
                    <a:pt x="38" y="101"/>
                    <a:pt x="38" y="101"/>
                    <a:pt x="38" y="101"/>
                  </a:cubicBezTo>
                  <a:cubicBezTo>
                    <a:pt x="38" y="105"/>
                    <a:pt x="39" y="109"/>
                    <a:pt x="40" y="1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59" name="Freeform 21"/>
            <p:cNvSpPr>
              <a:spLocks/>
            </p:cNvSpPr>
            <p:nvPr userDrawn="1"/>
          </p:nvSpPr>
          <p:spPr bwMode="auto">
            <a:xfrm>
              <a:off x="1068" y="2951"/>
              <a:ext cx="86" cy="106"/>
            </a:xfrm>
            <a:custGeom>
              <a:avLst/>
              <a:gdLst>
                <a:gd name="T0" fmla="*/ 46 w 168"/>
                <a:gd name="T1" fmla="*/ 155 h 208"/>
                <a:gd name="T2" fmla="*/ 56 w 168"/>
                <a:gd name="T3" fmla="*/ 166 h 208"/>
                <a:gd name="T4" fmla="*/ 70 w 168"/>
                <a:gd name="T5" fmla="*/ 172 h 208"/>
                <a:gd name="T6" fmla="*/ 87 w 168"/>
                <a:gd name="T7" fmla="*/ 174 h 208"/>
                <a:gd name="T8" fmla="*/ 99 w 168"/>
                <a:gd name="T9" fmla="*/ 173 h 208"/>
                <a:gd name="T10" fmla="*/ 112 w 168"/>
                <a:gd name="T11" fmla="*/ 170 h 208"/>
                <a:gd name="T12" fmla="*/ 121 w 168"/>
                <a:gd name="T13" fmla="*/ 162 h 208"/>
                <a:gd name="T14" fmla="*/ 125 w 168"/>
                <a:gd name="T15" fmla="*/ 150 h 208"/>
                <a:gd name="T16" fmla="*/ 120 w 168"/>
                <a:gd name="T17" fmla="*/ 137 h 208"/>
                <a:gd name="T18" fmla="*/ 107 w 168"/>
                <a:gd name="T19" fmla="*/ 128 h 208"/>
                <a:gd name="T20" fmla="*/ 88 w 168"/>
                <a:gd name="T21" fmla="*/ 122 h 208"/>
                <a:gd name="T22" fmla="*/ 66 w 168"/>
                <a:gd name="T23" fmla="*/ 117 h 208"/>
                <a:gd name="T24" fmla="*/ 45 w 168"/>
                <a:gd name="T25" fmla="*/ 110 h 208"/>
                <a:gd name="T26" fmla="*/ 26 w 168"/>
                <a:gd name="T27" fmla="*/ 100 h 208"/>
                <a:gd name="T28" fmla="*/ 12 w 168"/>
                <a:gd name="T29" fmla="*/ 84 h 208"/>
                <a:gd name="T30" fmla="*/ 7 w 168"/>
                <a:gd name="T31" fmla="*/ 60 h 208"/>
                <a:gd name="T32" fmla="*/ 14 w 168"/>
                <a:gd name="T33" fmla="*/ 34 h 208"/>
                <a:gd name="T34" fmla="*/ 31 w 168"/>
                <a:gd name="T35" fmla="*/ 15 h 208"/>
                <a:gd name="T36" fmla="*/ 55 w 168"/>
                <a:gd name="T37" fmla="*/ 4 h 208"/>
                <a:gd name="T38" fmla="*/ 81 w 168"/>
                <a:gd name="T39" fmla="*/ 0 h 208"/>
                <a:gd name="T40" fmla="*/ 111 w 168"/>
                <a:gd name="T41" fmla="*/ 4 h 208"/>
                <a:gd name="T42" fmla="*/ 137 w 168"/>
                <a:gd name="T43" fmla="*/ 15 h 208"/>
                <a:gd name="T44" fmla="*/ 154 w 168"/>
                <a:gd name="T45" fmla="*/ 35 h 208"/>
                <a:gd name="T46" fmla="*/ 161 w 168"/>
                <a:gd name="T47" fmla="*/ 64 h 208"/>
                <a:gd name="T48" fmla="*/ 119 w 168"/>
                <a:gd name="T49" fmla="*/ 64 h 208"/>
                <a:gd name="T50" fmla="*/ 115 w 168"/>
                <a:gd name="T51" fmla="*/ 50 h 208"/>
                <a:gd name="T52" fmla="*/ 106 w 168"/>
                <a:gd name="T53" fmla="*/ 40 h 208"/>
                <a:gd name="T54" fmla="*/ 94 w 168"/>
                <a:gd name="T55" fmla="*/ 36 h 208"/>
                <a:gd name="T56" fmla="*/ 79 w 168"/>
                <a:gd name="T57" fmla="*/ 34 h 208"/>
                <a:gd name="T58" fmla="*/ 69 w 168"/>
                <a:gd name="T59" fmla="*/ 35 h 208"/>
                <a:gd name="T60" fmla="*/ 59 w 168"/>
                <a:gd name="T61" fmla="*/ 39 h 208"/>
                <a:gd name="T62" fmla="*/ 52 w 168"/>
                <a:gd name="T63" fmla="*/ 46 h 208"/>
                <a:gd name="T64" fmla="*/ 49 w 168"/>
                <a:gd name="T65" fmla="*/ 57 h 208"/>
                <a:gd name="T66" fmla="*/ 52 w 168"/>
                <a:gd name="T67" fmla="*/ 66 h 208"/>
                <a:gd name="T68" fmla="*/ 60 w 168"/>
                <a:gd name="T69" fmla="*/ 73 h 208"/>
                <a:gd name="T70" fmla="*/ 78 w 168"/>
                <a:gd name="T71" fmla="*/ 79 h 208"/>
                <a:gd name="T72" fmla="*/ 109 w 168"/>
                <a:gd name="T73" fmla="*/ 87 h 208"/>
                <a:gd name="T74" fmla="*/ 124 w 168"/>
                <a:gd name="T75" fmla="*/ 91 h 208"/>
                <a:gd name="T76" fmla="*/ 144 w 168"/>
                <a:gd name="T77" fmla="*/ 100 h 208"/>
                <a:gd name="T78" fmla="*/ 160 w 168"/>
                <a:gd name="T79" fmla="*/ 117 h 208"/>
                <a:gd name="T80" fmla="*/ 168 w 168"/>
                <a:gd name="T81" fmla="*/ 145 h 208"/>
                <a:gd name="T82" fmla="*/ 162 w 168"/>
                <a:gd name="T83" fmla="*/ 170 h 208"/>
                <a:gd name="T84" fmla="*/ 147 w 168"/>
                <a:gd name="T85" fmla="*/ 190 h 208"/>
                <a:gd name="T86" fmla="*/ 121 w 168"/>
                <a:gd name="T87" fmla="*/ 203 h 208"/>
                <a:gd name="T88" fmla="*/ 85 w 168"/>
                <a:gd name="T89" fmla="*/ 208 h 208"/>
                <a:gd name="T90" fmla="*/ 53 w 168"/>
                <a:gd name="T91" fmla="*/ 204 h 208"/>
                <a:gd name="T92" fmla="*/ 26 w 168"/>
                <a:gd name="T93" fmla="*/ 191 h 208"/>
                <a:gd name="T94" fmla="*/ 7 w 168"/>
                <a:gd name="T95" fmla="*/ 169 h 208"/>
                <a:gd name="T96" fmla="*/ 1 w 168"/>
                <a:gd name="T97" fmla="*/ 138 h 208"/>
                <a:gd name="T98" fmla="*/ 43 w 168"/>
                <a:gd name="T99" fmla="*/ 138 h 208"/>
                <a:gd name="T100" fmla="*/ 46 w 168"/>
                <a:gd name="T101" fmla="*/ 15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68" h="208">
                  <a:moveTo>
                    <a:pt x="46" y="155"/>
                  </a:moveTo>
                  <a:cubicBezTo>
                    <a:pt x="49" y="159"/>
                    <a:pt x="52" y="163"/>
                    <a:pt x="56" y="166"/>
                  </a:cubicBezTo>
                  <a:cubicBezTo>
                    <a:pt x="60" y="169"/>
                    <a:pt x="65" y="171"/>
                    <a:pt x="70" y="172"/>
                  </a:cubicBezTo>
                  <a:cubicBezTo>
                    <a:pt x="75" y="174"/>
                    <a:pt x="81" y="174"/>
                    <a:pt x="87" y="174"/>
                  </a:cubicBezTo>
                  <a:cubicBezTo>
                    <a:pt x="91" y="174"/>
                    <a:pt x="95" y="174"/>
                    <a:pt x="99" y="173"/>
                  </a:cubicBezTo>
                  <a:cubicBezTo>
                    <a:pt x="104" y="173"/>
                    <a:pt x="108" y="171"/>
                    <a:pt x="112" y="170"/>
                  </a:cubicBezTo>
                  <a:cubicBezTo>
                    <a:pt x="116" y="168"/>
                    <a:pt x="119" y="165"/>
                    <a:pt x="121" y="162"/>
                  </a:cubicBezTo>
                  <a:cubicBezTo>
                    <a:pt x="124" y="159"/>
                    <a:pt x="125" y="155"/>
                    <a:pt x="125" y="150"/>
                  </a:cubicBezTo>
                  <a:cubicBezTo>
                    <a:pt x="125" y="144"/>
                    <a:pt x="124" y="140"/>
                    <a:pt x="120" y="137"/>
                  </a:cubicBezTo>
                  <a:cubicBezTo>
                    <a:pt x="117" y="133"/>
                    <a:pt x="112" y="130"/>
                    <a:pt x="107" y="128"/>
                  </a:cubicBezTo>
                  <a:cubicBezTo>
                    <a:pt x="101" y="126"/>
                    <a:pt x="95" y="124"/>
                    <a:pt x="88" y="122"/>
                  </a:cubicBezTo>
                  <a:cubicBezTo>
                    <a:pt x="81" y="121"/>
                    <a:pt x="74" y="119"/>
                    <a:pt x="66" y="117"/>
                  </a:cubicBezTo>
                  <a:cubicBezTo>
                    <a:pt x="59" y="115"/>
                    <a:pt x="52" y="113"/>
                    <a:pt x="45" y="110"/>
                  </a:cubicBezTo>
                  <a:cubicBezTo>
                    <a:pt x="38" y="107"/>
                    <a:pt x="31" y="104"/>
                    <a:pt x="26" y="100"/>
                  </a:cubicBezTo>
                  <a:cubicBezTo>
                    <a:pt x="20" y="95"/>
                    <a:pt x="16" y="90"/>
                    <a:pt x="12" y="84"/>
                  </a:cubicBezTo>
                  <a:cubicBezTo>
                    <a:pt x="9" y="77"/>
                    <a:pt x="7" y="69"/>
                    <a:pt x="7" y="60"/>
                  </a:cubicBezTo>
                  <a:cubicBezTo>
                    <a:pt x="7" y="50"/>
                    <a:pt x="9" y="41"/>
                    <a:pt x="14" y="34"/>
                  </a:cubicBezTo>
                  <a:cubicBezTo>
                    <a:pt x="18" y="26"/>
                    <a:pt x="24" y="20"/>
                    <a:pt x="31" y="15"/>
                  </a:cubicBezTo>
                  <a:cubicBezTo>
                    <a:pt x="38" y="10"/>
                    <a:pt x="46" y="6"/>
                    <a:pt x="55" y="4"/>
                  </a:cubicBezTo>
                  <a:cubicBezTo>
                    <a:pt x="64" y="2"/>
                    <a:pt x="73" y="0"/>
                    <a:pt x="81" y="0"/>
                  </a:cubicBezTo>
                  <a:cubicBezTo>
                    <a:pt x="92" y="0"/>
                    <a:pt x="102" y="2"/>
                    <a:pt x="111" y="4"/>
                  </a:cubicBezTo>
                  <a:cubicBezTo>
                    <a:pt x="121" y="6"/>
                    <a:pt x="129" y="10"/>
                    <a:pt x="137" y="15"/>
                  </a:cubicBezTo>
                  <a:cubicBezTo>
                    <a:pt x="144" y="20"/>
                    <a:pt x="150" y="27"/>
                    <a:pt x="154" y="35"/>
                  </a:cubicBezTo>
                  <a:cubicBezTo>
                    <a:pt x="159" y="43"/>
                    <a:pt x="161" y="53"/>
                    <a:pt x="161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8" y="58"/>
                    <a:pt x="117" y="53"/>
                    <a:pt x="115" y="50"/>
                  </a:cubicBezTo>
                  <a:cubicBezTo>
                    <a:pt x="113" y="46"/>
                    <a:pt x="110" y="43"/>
                    <a:pt x="106" y="40"/>
                  </a:cubicBezTo>
                  <a:cubicBezTo>
                    <a:pt x="103" y="38"/>
                    <a:pt x="99" y="37"/>
                    <a:pt x="94" y="36"/>
                  </a:cubicBezTo>
                  <a:cubicBezTo>
                    <a:pt x="90" y="35"/>
                    <a:pt x="85" y="34"/>
                    <a:pt x="79" y="34"/>
                  </a:cubicBezTo>
                  <a:cubicBezTo>
                    <a:pt x="76" y="34"/>
                    <a:pt x="72" y="35"/>
                    <a:pt x="69" y="35"/>
                  </a:cubicBezTo>
                  <a:cubicBezTo>
                    <a:pt x="65" y="36"/>
                    <a:pt x="62" y="37"/>
                    <a:pt x="59" y="39"/>
                  </a:cubicBezTo>
                  <a:cubicBezTo>
                    <a:pt x="56" y="41"/>
                    <a:pt x="54" y="43"/>
                    <a:pt x="52" y="46"/>
                  </a:cubicBezTo>
                  <a:cubicBezTo>
                    <a:pt x="50" y="49"/>
                    <a:pt x="49" y="53"/>
                    <a:pt x="49" y="57"/>
                  </a:cubicBezTo>
                  <a:cubicBezTo>
                    <a:pt x="49" y="61"/>
                    <a:pt x="50" y="64"/>
                    <a:pt x="52" y="66"/>
                  </a:cubicBezTo>
                  <a:cubicBezTo>
                    <a:pt x="53" y="69"/>
                    <a:pt x="56" y="71"/>
                    <a:pt x="60" y="73"/>
                  </a:cubicBezTo>
                  <a:cubicBezTo>
                    <a:pt x="65" y="75"/>
                    <a:pt x="71" y="77"/>
                    <a:pt x="78" y="79"/>
                  </a:cubicBezTo>
                  <a:cubicBezTo>
                    <a:pt x="86" y="81"/>
                    <a:pt x="96" y="84"/>
                    <a:pt x="109" y="87"/>
                  </a:cubicBezTo>
                  <a:cubicBezTo>
                    <a:pt x="112" y="88"/>
                    <a:pt x="118" y="89"/>
                    <a:pt x="124" y="91"/>
                  </a:cubicBezTo>
                  <a:cubicBezTo>
                    <a:pt x="131" y="93"/>
                    <a:pt x="137" y="96"/>
                    <a:pt x="144" y="100"/>
                  </a:cubicBezTo>
                  <a:cubicBezTo>
                    <a:pt x="150" y="104"/>
                    <a:pt x="156" y="110"/>
                    <a:pt x="160" y="117"/>
                  </a:cubicBezTo>
                  <a:cubicBezTo>
                    <a:pt x="165" y="124"/>
                    <a:pt x="168" y="133"/>
                    <a:pt x="168" y="145"/>
                  </a:cubicBezTo>
                  <a:cubicBezTo>
                    <a:pt x="168" y="154"/>
                    <a:pt x="166" y="162"/>
                    <a:pt x="162" y="170"/>
                  </a:cubicBezTo>
                  <a:cubicBezTo>
                    <a:pt x="159" y="178"/>
                    <a:pt x="154" y="184"/>
                    <a:pt x="147" y="190"/>
                  </a:cubicBezTo>
                  <a:cubicBezTo>
                    <a:pt x="140" y="196"/>
                    <a:pt x="131" y="200"/>
                    <a:pt x="121" y="203"/>
                  </a:cubicBezTo>
                  <a:cubicBezTo>
                    <a:pt x="110" y="206"/>
                    <a:pt x="99" y="208"/>
                    <a:pt x="85" y="208"/>
                  </a:cubicBezTo>
                  <a:cubicBezTo>
                    <a:pt x="74" y="208"/>
                    <a:pt x="63" y="207"/>
                    <a:pt x="53" y="204"/>
                  </a:cubicBezTo>
                  <a:cubicBezTo>
                    <a:pt x="43" y="201"/>
                    <a:pt x="34" y="197"/>
                    <a:pt x="26" y="191"/>
                  </a:cubicBezTo>
                  <a:cubicBezTo>
                    <a:pt x="18" y="186"/>
                    <a:pt x="12" y="178"/>
                    <a:pt x="7" y="169"/>
                  </a:cubicBezTo>
                  <a:cubicBezTo>
                    <a:pt x="3" y="160"/>
                    <a:pt x="0" y="150"/>
                    <a:pt x="1" y="138"/>
                  </a:cubicBezTo>
                  <a:cubicBezTo>
                    <a:pt x="43" y="138"/>
                    <a:pt x="43" y="138"/>
                    <a:pt x="43" y="138"/>
                  </a:cubicBezTo>
                  <a:cubicBezTo>
                    <a:pt x="43" y="144"/>
                    <a:pt x="44" y="150"/>
                    <a:pt x="46" y="155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0" name="Freeform 22"/>
            <p:cNvSpPr>
              <a:spLocks noEditPoints="1"/>
            </p:cNvSpPr>
            <p:nvPr userDrawn="1"/>
          </p:nvSpPr>
          <p:spPr bwMode="auto">
            <a:xfrm>
              <a:off x="1160" y="2979"/>
              <a:ext cx="73" cy="77"/>
            </a:xfrm>
            <a:custGeom>
              <a:avLst/>
              <a:gdLst>
                <a:gd name="T0" fmla="*/ 94 w 144"/>
                <a:gd name="T1" fmla="*/ 37 h 151"/>
                <a:gd name="T2" fmla="*/ 73 w 144"/>
                <a:gd name="T3" fmla="*/ 30 h 151"/>
                <a:gd name="T4" fmla="*/ 57 w 144"/>
                <a:gd name="T5" fmla="*/ 33 h 151"/>
                <a:gd name="T6" fmla="*/ 47 w 144"/>
                <a:gd name="T7" fmla="*/ 41 h 151"/>
                <a:gd name="T8" fmla="*/ 42 w 144"/>
                <a:gd name="T9" fmla="*/ 51 h 151"/>
                <a:gd name="T10" fmla="*/ 40 w 144"/>
                <a:gd name="T11" fmla="*/ 60 h 151"/>
                <a:gd name="T12" fmla="*/ 104 w 144"/>
                <a:gd name="T13" fmla="*/ 60 h 151"/>
                <a:gd name="T14" fmla="*/ 94 w 144"/>
                <a:gd name="T15" fmla="*/ 37 h 151"/>
                <a:gd name="T16" fmla="*/ 50 w 144"/>
                <a:gd name="T17" fmla="*/ 113 h 151"/>
                <a:gd name="T18" fmla="*/ 75 w 144"/>
                <a:gd name="T19" fmla="*/ 122 h 151"/>
                <a:gd name="T20" fmla="*/ 96 w 144"/>
                <a:gd name="T21" fmla="*/ 116 h 151"/>
                <a:gd name="T22" fmla="*/ 106 w 144"/>
                <a:gd name="T23" fmla="*/ 103 h 151"/>
                <a:gd name="T24" fmla="*/ 141 w 144"/>
                <a:gd name="T25" fmla="*/ 103 h 151"/>
                <a:gd name="T26" fmla="*/ 116 w 144"/>
                <a:gd name="T27" fmla="*/ 140 h 151"/>
                <a:gd name="T28" fmla="*/ 74 w 144"/>
                <a:gd name="T29" fmla="*/ 151 h 151"/>
                <a:gd name="T30" fmla="*/ 43 w 144"/>
                <a:gd name="T31" fmla="*/ 146 h 151"/>
                <a:gd name="T32" fmla="*/ 20 w 144"/>
                <a:gd name="T33" fmla="*/ 130 h 151"/>
                <a:gd name="T34" fmla="*/ 6 w 144"/>
                <a:gd name="T35" fmla="*/ 106 h 151"/>
                <a:gd name="T36" fmla="*/ 0 w 144"/>
                <a:gd name="T37" fmla="*/ 76 h 151"/>
                <a:gd name="T38" fmla="*/ 6 w 144"/>
                <a:gd name="T39" fmla="*/ 46 h 151"/>
                <a:gd name="T40" fmla="*/ 21 w 144"/>
                <a:gd name="T41" fmla="*/ 22 h 151"/>
                <a:gd name="T42" fmla="*/ 44 w 144"/>
                <a:gd name="T43" fmla="*/ 6 h 151"/>
                <a:gd name="T44" fmla="*/ 74 w 144"/>
                <a:gd name="T45" fmla="*/ 0 h 151"/>
                <a:gd name="T46" fmla="*/ 106 w 144"/>
                <a:gd name="T47" fmla="*/ 7 h 151"/>
                <a:gd name="T48" fmla="*/ 128 w 144"/>
                <a:gd name="T49" fmla="*/ 26 h 151"/>
                <a:gd name="T50" fmla="*/ 141 w 144"/>
                <a:gd name="T51" fmla="*/ 53 h 151"/>
                <a:gd name="T52" fmla="*/ 144 w 144"/>
                <a:gd name="T53" fmla="*/ 85 h 151"/>
                <a:gd name="T54" fmla="*/ 40 w 144"/>
                <a:gd name="T55" fmla="*/ 85 h 151"/>
                <a:gd name="T56" fmla="*/ 50 w 144"/>
                <a:gd name="T57" fmla="*/ 1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51">
                  <a:moveTo>
                    <a:pt x="94" y="37"/>
                  </a:moveTo>
                  <a:cubicBezTo>
                    <a:pt x="90" y="32"/>
                    <a:pt x="82" y="30"/>
                    <a:pt x="73" y="30"/>
                  </a:cubicBezTo>
                  <a:cubicBezTo>
                    <a:pt x="66" y="30"/>
                    <a:pt x="61" y="31"/>
                    <a:pt x="57" y="33"/>
                  </a:cubicBezTo>
                  <a:cubicBezTo>
                    <a:pt x="53" y="35"/>
                    <a:pt x="50" y="38"/>
                    <a:pt x="47" y="41"/>
                  </a:cubicBezTo>
                  <a:cubicBezTo>
                    <a:pt x="45" y="44"/>
                    <a:pt x="43" y="47"/>
                    <a:pt x="42" y="51"/>
                  </a:cubicBezTo>
                  <a:cubicBezTo>
                    <a:pt x="41" y="54"/>
                    <a:pt x="40" y="57"/>
                    <a:pt x="40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2" y="50"/>
                    <a:pt x="99" y="43"/>
                    <a:pt x="94" y="37"/>
                  </a:cubicBezTo>
                  <a:moveTo>
                    <a:pt x="50" y="113"/>
                  </a:moveTo>
                  <a:cubicBezTo>
                    <a:pt x="56" y="119"/>
                    <a:pt x="64" y="122"/>
                    <a:pt x="75" y="122"/>
                  </a:cubicBezTo>
                  <a:cubicBezTo>
                    <a:pt x="83" y="122"/>
                    <a:pt x="90" y="120"/>
                    <a:pt x="96" y="116"/>
                  </a:cubicBezTo>
                  <a:cubicBezTo>
                    <a:pt x="102" y="112"/>
                    <a:pt x="105" y="108"/>
                    <a:pt x="106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36" y="120"/>
                    <a:pt x="127" y="133"/>
                    <a:pt x="116" y="140"/>
                  </a:cubicBezTo>
                  <a:cubicBezTo>
                    <a:pt x="104" y="147"/>
                    <a:pt x="90" y="151"/>
                    <a:pt x="74" y="151"/>
                  </a:cubicBezTo>
                  <a:cubicBezTo>
                    <a:pt x="63" y="151"/>
                    <a:pt x="52" y="149"/>
                    <a:pt x="43" y="146"/>
                  </a:cubicBezTo>
                  <a:cubicBezTo>
                    <a:pt x="34" y="142"/>
                    <a:pt x="27" y="137"/>
                    <a:pt x="20" y="130"/>
                  </a:cubicBezTo>
                  <a:cubicBezTo>
                    <a:pt x="14" y="124"/>
                    <a:pt x="9" y="116"/>
                    <a:pt x="6" y="106"/>
                  </a:cubicBezTo>
                  <a:cubicBezTo>
                    <a:pt x="2" y="97"/>
                    <a:pt x="0" y="87"/>
                    <a:pt x="0" y="76"/>
                  </a:cubicBezTo>
                  <a:cubicBezTo>
                    <a:pt x="0" y="65"/>
                    <a:pt x="2" y="55"/>
                    <a:pt x="6" y="46"/>
                  </a:cubicBezTo>
                  <a:cubicBezTo>
                    <a:pt x="9" y="37"/>
                    <a:pt x="14" y="29"/>
                    <a:pt x="21" y="22"/>
                  </a:cubicBezTo>
                  <a:cubicBezTo>
                    <a:pt x="27" y="15"/>
                    <a:pt x="35" y="10"/>
                    <a:pt x="44" y="6"/>
                  </a:cubicBezTo>
                  <a:cubicBezTo>
                    <a:pt x="53" y="2"/>
                    <a:pt x="63" y="0"/>
                    <a:pt x="74" y="0"/>
                  </a:cubicBezTo>
                  <a:cubicBezTo>
                    <a:pt x="86" y="0"/>
                    <a:pt x="97" y="2"/>
                    <a:pt x="106" y="7"/>
                  </a:cubicBezTo>
                  <a:cubicBezTo>
                    <a:pt x="115" y="12"/>
                    <a:pt x="122" y="18"/>
                    <a:pt x="128" y="26"/>
                  </a:cubicBezTo>
                  <a:cubicBezTo>
                    <a:pt x="134" y="34"/>
                    <a:pt x="138" y="43"/>
                    <a:pt x="141" y="53"/>
                  </a:cubicBezTo>
                  <a:cubicBezTo>
                    <a:pt x="143" y="63"/>
                    <a:pt x="144" y="74"/>
                    <a:pt x="144" y="85"/>
                  </a:cubicBezTo>
                  <a:cubicBezTo>
                    <a:pt x="40" y="85"/>
                    <a:pt x="40" y="85"/>
                    <a:pt x="40" y="85"/>
                  </a:cubicBezTo>
                  <a:cubicBezTo>
                    <a:pt x="41" y="98"/>
                    <a:pt x="44" y="107"/>
                    <a:pt x="50" y="1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1" name="Freeform 23"/>
            <p:cNvSpPr>
              <a:spLocks/>
            </p:cNvSpPr>
            <p:nvPr userDrawn="1"/>
          </p:nvSpPr>
          <p:spPr bwMode="auto">
            <a:xfrm>
              <a:off x="1243" y="2979"/>
              <a:ext cx="47" cy="76"/>
            </a:xfrm>
            <a:custGeom>
              <a:avLst/>
              <a:gdLst>
                <a:gd name="T0" fmla="*/ 37 w 92"/>
                <a:gd name="T1" fmla="*/ 4 h 148"/>
                <a:gd name="T2" fmla="*/ 37 w 92"/>
                <a:gd name="T3" fmla="*/ 31 h 148"/>
                <a:gd name="T4" fmla="*/ 38 w 92"/>
                <a:gd name="T5" fmla="*/ 31 h 148"/>
                <a:gd name="T6" fmla="*/ 45 w 92"/>
                <a:gd name="T7" fmla="*/ 18 h 148"/>
                <a:gd name="T8" fmla="*/ 56 w 92"/>
                <a:gd name="T9" fmla="*/ 8 h 148"/>
                <a:gd name="T10" fmla="*/ 69 w 92"/>
                <a:gd name="T11" fmla="*/ 2 h 148"/>
                <a:gd name="T12" fmla="*/ 84 w 92"/>
                <a:gd name="T13" fmla="*/ 0 h 148"/>
                <a:gd name="T14" fmla="*/ 92 w 92"/>
                <a:gd name="T15" fmla="*/ 1 h 148"/>
                <a:gd name="T16" fmla="*/ 92 w 92"/>
                <a:gd name="T17" fmla="*/ 38 h 148"/>
                <a:gd name="T18" fmla="*/ 86 w 92"/>
                <a:gd name="T19" fmla="*/ 37 h 148"/>
                <a:gd name="T20" fmla="*/ 78 w 92"/>
                <a:gd name="T21" fmla="*/ 37 h 148"/>
                <a:gd name="T22" fmla="*/ 60 w 92"/>
                <a:gd name="T23" fmla="*/ 40 h 148"/>
                <a:gd name="T24" fmla="*/ 48 w 92"/>
                <a:gd name="T25" fmla="*/ 50 h 148"/>
                <a:gd name="T26" fmla="*/ 41 w 92"/>
                <a:gd name="T27" fmla="*/ 65 h 148"/>
                <a:gd name="T28" fmla="*/ 39 w 92"/>
                <a:gd name="T29" fmla="*/ 83 h 148"/>
                <a:gd name="T30" fmla="*/ 39 w 92"/>
                <a:gd name="T31" fmla="*/ 148 h 148"/>
                <a:gd name="T32" fmla="*/ 0 w 92"/>
                <a:gd name="T33" fmla="*/ 148 h 148"/>
                <a:gd name="T34" fmla="*/ 0 w 92"/>
                <a:gd name="T35" fmla="*/ 4 h 148"/>
                <a:gd name="T36" fmla="*/ 37 w 92"/>
                <a:gd name="T37" fmla="*/ 4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2" h="148">
                  <a:moveTo>
                    <a:pt x="37" y="4"/>
                  </a:moveTo>
                  <a:cubicBezTo>
                    <a:pt x="37" y="31"/>
                    <a:pt x="37" y="31"/>
                    <a:pt x="37" y="31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40" y="26"/>
                    <a:pt x="42" y="22"/>
                    <a:pt x="45" y="18"/>
                  </a:cubicBezTo>
                  <a:cubicBezTo>
                    <a:pt x="49" y="14"/>
                    <a:pt x="52" y="11"/>
                    <a:pt x="56" y="8"/>
                  </a:cubicBezTo>
                  <a:cubicBezTo>
                    <a:pt x="60" y="6"/>
                    <a:pt x="65" y="4"/>
                    <a:pt x="69" y="2"/>
                  </a:cubicBezTo>
                  <a:cubicBezTo>
                    <a:pt x="74" y="1"/>
                    <a:pt x="79" y="0"/>
                    <a:pt x="84" y="0"/>
                  </a:cubicBezTo>
                  <a:cubicBezTo>
                    <a:pt x="86" y="0"/>
                    <a:pt x="89" y="0"/>
                    <a:pt x="92" y="1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1" y="38"/>
                    <a:pt x="88" y="37"/>
                    <a:pt x="86" y="37"/>
                  </a:cubicBezTo>
                  <a:cubicBezTo>
                    <a:pt x="83" y="37"/>
                    <a:pt x="81" y="37"/>
                    <a:pt x="78" y="37"/>
                  </a:cubicBezTo>
                  <a:cubicBezTo>
                    <a:pt x="71" y="37"/>
                    <a:pt x="65" y="38"/>
                    <a:pt x="60" y="40"/>
                  </a:cubicBezTo>
                  <a:cubicBezTo>
                    <a:pt x="55" y="43"/>
                    <a:pt x="51" y="46"/>
                    <a:pt x="48" y="50"/>
                  </a:cubicBezTo>
                  <a:cubicBezTo>
                    <a:pt x="45" y="54"/>
                    <a:pt x="43" y="59"/>
                    <a:pt x="41" y="65"/>
                  </a:cubicBezTo>
                  <a:cubicBezTo>
                    <a:pt x="40" y="70"/>
                    <a:pt x="39" y="76"/>
                    <a:pt x="39" y="83"/>
                  </a:cubicBezTo>
                  <a:cubicBezTo>
                    <a:pt x="39" y="148"/>
                    <a:pt x="39" y="148"/>
                    <a:pt x="39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37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2" name="Freeform 24"/>
            <p:cNvSpPr>
              <a:spLocks/>
            </p:cNvSpPr>
            <p:nvPr userDrawn="1"/>
          </p:nvSpPr>
          <p:spPr bwMode="auto">
            <a:xfrm>
              <a:off x="1296" y="2981"/>
              <a:ext cx="72" cy="74"/>
            </a:xfrm>
            <a:custGeom>
              <a:avLst/>
              <a:gdLst>
                <a:gd name="T0" fmla="*/ 25 w 72"/>
                <a:gd name="T1" fmla="*/ 74 h 74"/>
                <a:gd name="T2" fmla="*/ 0 w 72"/>
                <a:gd name="T3" fmla="*/ 0 h 74"/>
                <a:gd name="T4" fmla="*/ 21 w 72"/>
                <a:gd name="T5" fmla="*/ 0 h 74"/>
                <a:gd name="T6" fmla="*/ 37 w 72"/>
                <a:gd name="T7" fmla="*/ 50 h 74"/>
                <a:gd name="T8" fmla="*/ 37 w 72"/>
                <a:gd name="T9" fmla="*/ 50 h 74"/>
                <a:gd name="T10" fmla="*/ 52 w 72"/>
                <a:gd name="T11" fmla="*/ 0 h 74"/>
                <a:gd name="T12" fmla="*/ 72 w 72"/>
                <a:gd name="T13" fmla="*/ 0 h 74"/>
                <a:gd name="T14" fmla="*/ 48 w 72"/>
                <a:gd name="T15" fmla="*/ 74 h 74"/>
                <a:gd name="T16" fmla="*/ 25 w 72"/>
                <a:gd name="T1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74">
                  <a:moveTo>
                    <a:pt x="25" y="74"/>
                  </a:moveTo>
                  <a:lnTo>
                    <a:pt x="0" y="0"/>
                  </a:lnTo>
                  <a:lnTo>
                    <a:pt x="21" y="0"/>
                  </a:lnTo>
                  <a:lnTo>
                    <a:pt x="37" y="50"/>
                  </a:lnTo>
                  <a:lnTo>
                    <a:pt x="37" y="50"/>
                  </a:lnTo>
                  <a:lnTo>
                    <a:pt x="52" y="0"/>
                  </a:lnTo>
                  <a:lnTo>
                    <a:pt x="72" y="0"/>
                  </a:lnTo>
                  <a:lnTo>
                    <a:pt x="48" y="74"/>
                  </a:lnTo>
                  <a:lnTo>
                    <a:pt x="25" y="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3" name="Freeform 25"/>
            <p:cNvSpPr>
              <a:spLocks noEditPoints="1"/>
            </p:cNvSpPr>
            <p:nvPr userDrawn="1"/>
          </p:nvSpPr>
          <p:spPr bwMode="auto">
            <a:xfrm>
              <a:off x="1375" y="2953"/>
              <a:ext cx="20" cy="102"/>
            </a:xfrm>
            <a:custGeom>
              <a:avLst/>
              <a:gdLst>
                <a:gd name="T0" fmla="*/ 20 w 20"/>
                <a:gd name="T1" fmla="*/ 102 h 102"/>
                <a:gd name="T2" fmla="*/ 0 w 20"/>
                <a:gd name="T3" fmla="*/ 102 h 102"/>
                <a:gd name="T4" fmla="*/ 0 w 20"/>
                <a:gd name="T5" fmla="*/ 28 h 102"/>
                <a:gd name="T6" fmla="*/ 20 w 20"/>
                <a:gd name="T7" fmla="*/ 28 h 102"/>
                <a:gd name="T8" fmla="*/ 20 w 20"/>
                <a:gd name="T9" fmla="*/ 102 h 102"/>
                <a:gd name="T10" fmla="*/ 0 w 20"/>
                <a:gd name="T11" fmla="*/ 0 h 102"/>
                <a:gd name="T12" fmla="*/ 20 w 20"/>
                <a:gd name="T13" fmla="*/ 0 h 102"/>
                <a:gd name="T14" fmla="*/ 20 w 20"/>
                <a:gd name="T15" fmla="*/ 17 h 102"/>
                <a:gd name="T16" fmla="*/ 0 w 20"/>
                <a:gd name="T17" fmla="*/ 17 h 102"/>
                <a:gd name="T18" fmla="*/ 0 w 20"/>
                <a:gd name="T19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02">
                  <a:moveTo>
                    <a:pt x="20" y="102"/>
                  </a:moveTo>
                  <a:lnTo>
                    <a:pt x="0" y="102"/>
                  </a:lnTo>
                  <a:lnTo>
                    <a:pt x="0" y="28"/>
                  </a:lnTo>
                  <a:lnTo>
                    <a:pt x="20" y="28"/>
                  </a:lnTo>
                  <a:lnTo>
                    <a:pt x="20" y="102"/>
                  </a:lnTo>
                  <a:close/>
                  <a:moveTo>
                    <a:pt x="0" y="0"/>
                  </a:moveTo>
                  <a:lnTo>
                    <a:pt x="20" y="0"/>
                  </a:lnTo>
                  <a:lnTo>
                    <a:pt x="20" y="17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4" name="Freeform 26"/>
            <p:cNvSpPr>
              <a:spLocks/>
            </p:cNvSpPr>
            <p:nvPr userDrawn="1"/>
          </p:nvSpPr>
          <p:spPr bwMode="auto">
            <a:xfrm>
              <a:off x="1406" y="2979"/>
              <a:ext cx="72" cy="77"/>
            </a:xfrm>
            <a:custGeom>
              <a:avLst/>
              <a:gdLst>
                <a:gd name="T0" fmla="*/ 73 w 142"/>
                <a:gd name="T1" fmla="*/ 30 h 151"/>
                <a:gd name="T2" fmla="*/ 58 w 142"/>
                <a:gd name="T3" fmla="*/ 34 h 151"/>
                <a:gd name="T4" fmla="*/ 47 w 142"/>
                <a:gd name="T5" fmla="*/ 45 h 151"/>
                <a:gd name="T6" fmla="*/ 42 w 142"/>
                <a:gd name="T7" fmla="*/ 60 h 151"/>
                <a:gd name="T8" fmla="*/ 40 w 142"/>
                <a:gd name="T9" fmla="*/ 76 h 151"/>
                <a:gd name="T10" fmla="*/ 42 w 142"/>
                <a:gd name="T11" fmla="*/ 92 h 151"/>
                <a:gd name="T12" fmla="*/ 47 w 142"/>
                <a:gd name="T13" fmla="*/ 107 h 151"/>
                <a:gd name="T14" fmla="*/ 57 w 142"/>
                <a:gd name="T15" fmla="*/ 118 h 151"/>
                <a:gd name="T16" fmla="*/ 73 w 142"/>
                <a:gd name="T17" fmla="*/ 122 h 151"/>
                <a:gd name="T18" fmla="*/ 94 w 142"/>
                <a:gd name="T19" fmla="*/ 114 h 151"/>
                <a:gd name="T20" fmla="*/ 104 w 142"/>
                <a:gd name="T21" fmla="*/ 92 h 151"/>
                <a:gd name="T22" fmla="*/ 142 w 142"/>
                <a:gd name="T23" fmla="*/ 92 h 151"/>
                <a:gd name="T24" fmla="*/ 120 w 142"/>
                <a:gd name="T25" fmla="*/ 136 h 151"/>
                <a:gd name="T26" fmla="*/ 73 w 142"/>
                <a:gd name="T27" fmla="*/ 151 h 151"/>
                <a:gd name="T28" fmla="*/ 43 w 142"/>
                <a:gd name="T29" fmla="*/ 146 h 151"/>
                <a:gd name="T30" fmla="*/ 20 w 142"/>
                <a:gd name="T31" fmla="*/ 131 h 151"/>
                <a:gd name="T32" fmla="*/ 6 w 142"/>
                <a:gd name="T33" fmla="*/ 107 h 151"/>
                <a:gd name="T34" fmla="*/ 0 w 142"/>
                <a:gd name="T35" fmla="*/ 78 h 151"/>
                <a:gd name="T36" fmla="*/ 5 w 142"/>
                <a:gd name="T37" fmla="*/ 47 h 151"/>
                <a:gd name="T38" fmla="*/ 20 w 142"/>
                <a:gd name="T39" fmla="*/ 22 h 151"/>
                <a:gd name="T40" fmla="*/ 43 w 142"/>
                <a:gd name="T41" fmla="*/ 6 h 151"/>
                <a:gd name="T42" fmla="*/ 74 w 142"/>
                <a:gd name="T43" fmla="*/ 0 h 151"/>
                <a:gd name="T44" fmla="*/ 98 w 142"/>
                <a:gd name="T45" fmla="*/ 3 h 151"/>
                <a:gd name="T46" fmla="*/ 119 w 142"/>
                <a:gd name="T47" fmla="*/ 13 h 151"/>
                <a:gd name="T48" fmla="*/ 135 w 142"/>
                <a:gd name="T49" fmla="*/ 30 h 151"/>
                <a:gd name="T50" fmla="*/ 141 w 142"/>
                <a:gd name="T51" fmla="*/ 54 h 151"/>
                <a:gd name="T52" fmla="*/ 103 w 142"/>
                <a:gd name="T53" fmla="*/ 54 h 151"/>
                <a:gd name="T54" fmla="*/ 73 w 142"/>
                <a:gd name="T55" fmla="*/ 3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2" h="151">
                  <a:moveTo>
                    <a:pt x="73" y="30"/>
                  </a:moveTo>
                  <a:cubicBezTo>
                    <a:pt x="67" y="30"/>
                    <a:pt x="62" y="31"/>
                    <a:pt x="58" y="34"/>
                  </a:cubicBezTo>
                  <a:cubicBezTo>
                    <a:pt x="53" y="37"/>
                    <a:pt x="50" y="41"/>
                    <a:pt x="47" y="45"/>
                  </a:cubicBezTo>
                  <a:cubicBezTo>
                    <a:pt x="45" y="50"/>
                    <a:pt x="43" y="55"/>
                    <a:pt x="42" y="60"/>
                  </a:cubicBezTo>
                  <a:cubicBezTo>
                    <a:pt x="40" y="66"/>
                    <a:pt x="40" y="71"/>
                    <a:pt x="40" y="76"/>
                  </a:cubicBezTo>
                  <a:cubicBezTo>
                    <a:pt x="40" y="82"/>
                    <a:pt x="40" y="87"/>
                    <a:pt x="42" y="92"/>
                  </a:cubicBezTo>
                  <a:cubicBezTo>
                    <a:pt x="43" y="98"/>
                    <a:pt x="44" y="102"/>
                    <a:pt x="47" y="107"/>
                  </a:cubicBezTo>
                  <a:cubicBezTo>
                    <a:pt x="49" y="111"/>
                    <a:pt x="53" y="115"/>
                    <a:pt x="57" y="118"/>
                  </a:cubicBezTo>
                  <a:cubicBezTo>
                    <a:pt x="61" y="120"/>
                    <a:pt x="67" y="122"/>
                    <a:pt x="73" y="122"/>
                  </a:cubicBezTo>
                  <a:cubicBezTo>
                    <a:pt x="82" y="122"/>
                    <a:pt x="89" y="119"/>
                    <a:pt x="94" y="114"/>
                  </a:cubicBezTo>
                  <a:cubicBezTo>
                    <a:pt x="100" y="108"/>
                    <a:pt x="103" y="101"/>
                    <a:pt x="104" y="92"/>
                  </a:cubicBezTo>
                  <a:cubicBezTo>
                    <a:pt x="142" y="92"/>
                    <a:pt x="142" y="92"/>
                    <a:pt x="142" y="92"/>
                  </a:cubicBezTo>
                  <a:cubicBezTo>
                    <a:pt x="140" y="112"/>
                    <a:pt x="132" y="126"/>
                    <a:pt x="120" y="136"/>
                  </a:cubicBezTo>
                  <a:cubicBezTo>
                    <a:pt x="108" y="146"/>
                    <a:pt x="92" y="151"/>
                    <a:pt x="73" y="151"/>
                  </a:cubicBezTo>
                  <a:cubicBezTo>
                    <a:pt x="62" y="151"/>
                    <a:pt x="52" y="149"/>
                    <a:pt x="43" y="146"/>
                  </a:cubicBezTo>
                  <a:cubicBezTo>
                    <a:pt x="34" y="142"/>
                    <a:pt x="27" y="137"/>
                    <a:pt x="20" y="131"/>
                  </a:cubicBezTo>
                  <a:cubicBezTo>
                    <a:pt x="14" y="124"/>
                    <a:pt x="9" y="116"/>
                    <a:pt x="6" y="107"/>
                  </a:cubicBezTo>
                  <a:cubicBezTo>
                    <a:pt x="2" y="98"/>
                    <a:pt x="0" y="89"/>
                    <a:pt x="0" y="78"/>
                  </a:cubicBezTo>
                  <a:cubicBezTo>
                    <a:pt x="0" y="67"/>
                    <a:pt x="2" y="56"/>
                    <a:pt x="5" y="47"/>
                  </a:cubicBezTo>
                  <a:cubicBezTo>
                    <a:pt x="8" y="37"/>
                    <a:pt x="13" y="29"/>
                    <a:pt x="20" y="22"/>
                  </a:cubicBezTo>
                  <a:cubicBezTo>
                    <a:pt x="26" y="15"/>
                    <a:pt x="34" y="10"/>
                    <a:pt x="43" y="6"/>
                  </a:cubicBezTo>
                  <a:cubicBezTo>
                    <a:pt x="52" y="2"/>
                    <a:pt x="62" y="0"/>
                    <a:pt x="74" y="0"/>
                  </a:cubicBezTo>
                  <a:cubicBezTo>
                    <a:pt x="82" y="0"/>
                    <a:pt x="90" y="1"/>
                    <a:pt x="98" y="3"/>
                  </a:cubicBezTo>
                  <a:cubicBezTo>
                    <a:pt x="106" y="5"/>
                    <a:pt x="113" y="9"/>
                    <a:pt x="119" y="13"/>
                  </a:cubicBezTo>
                  <a:cubicBezTo>
                    <a:pt x="126" y="18"/>
                    <a:pt x="131" y="24"/>
                    <a:pt x="135" y="30"/>
                  </a:cubicBezTo>
                  <a:cubicBezTo>
                    <a:pt x="139" y="37"/>
                    <a:pt x="141" y="45"/>
                    <a:pt x="141" y="54"/>
                  </a:cubicBezTo>
                  <a:cubicBezTo>
                    <a:pt x="103" y="54"/>
                    <a:pt x="103" y="54"/>
                    <a:pt x="103" y="54"/>
                  </a:cubicBezTo>
                  <a:cubicBezTo>
                    <a:pt x="100" y="38"/>
                    <a:pt x="90" y="30"/>
                    <a:pt x="73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5" name="Freeform 27"/>
            <p:cNvSpPr>
              <a:spLocks noEditPoints="1"/>
            </p:cNvSpPr>
            <p:nvPr userDrawn="1"/>
          </p:nvSpPr>
          <p:spPr bwMode="auto">
            <a:xfrm>
              <a:off x="1485" y="2979"/>
              <a:ext cx="73" cy="77"/>
            </a:xfrm>
            <a:custGeom>
              <a:avLst/>
              <a:gdLst>
                <a:gd name="T0" fmla="*/ 94 w 144"/>
                <a:gd name="T1" fmla="*/ 37 h 151"/>
                <a:gd name="T2" fmla="*/ 72 w 144"/>
                <a:gd name="T3" fmla="*/ 30 h 151"/>
                <a:gd name="T4" fmla="*/ 57 w 144"/>
                <a:gd name="T5" fmla="*/ 33 h 151"/>
                <a:gd name="T6" fmla="*/ 47 w 144"/>
                <a:gd name="T7" fmla="*/ 41 h 151"/>
                <a:gd name="T8" fmla="*/ 41 w 144"/>
                <a:gd name="T9" fmla="*/ 51 h 151"/>
                <a:gd name="T10" fmla="*/ 39 w 144"/>
                <a:gd name="T11" fmla="*/ 60 h 151"/>
                <a:gd name="T12" fmla="*/ 104 w 144"/>
                <a:gd name="T13" fmla="*/ 60 h 151"/>
                <a:gd name="T14" fmla="*/ 94 w 144"/>
                <a:gd name="T15" fmla="*/ 37 h 151"/>
                <a:gd name="T16" fmla="*/ 49 w 144"/>
                <a:gd name="T17" fmla="*/ 113 h 151"/>
                <a:gd name="T18" fmla="*/ 75 w 144"/>
                <a:gd name="T19" fmla="*/ 122 h 151"/>
                <a:gd name="T20" fmla="*/ 95 w 144"/>
                <a:gd name="T21" fmla="*/ 116 h 151"/>
                <a:gd name="T22" fmla="*/ 106 w 144"/>
                <a:gd name="T23" fmla="*/ 103 h 151"/>
                <a:gd name="T24" fmla="*/ 141 w 144"/>
                <a:gd name="T25" fmla="*/ 103 h 151"/>
                <a:gd name="T26" fmla="*/ 115 w 144"/>
                <a:gd name="T27" fmla="*/ 140 h 151"/>
                <a:gd name="T28" fmla="*/ 73 w 144"/>
                <a:gd name="T29" fmla="*/ 151 h 151"/>
                <a:gd name="T30" fmla="*/ 43 w 144"/>
                <a:gd name="T31" fmla="*/ 146 h 151"/>
                <a:gd name="T32" fmla="*/ 20 w 144"/>
                <a:gd name="T33" fmla="*/ 130 h 151"/>
                <a:gd name="T34" fmla="*/ 5 w 144"/>
                <a:gd name="T35" fmla="*/ 106 h 151"/>
                <a:gd name="T36" fmla="*/ 0 w 144"/>
                <a:gd name="T37" fmla="*/ 76 h 151"/>
                <a:gd name="T38" fmla="*/ 5 w 144"/>
                <a:gd name="T39" fmla="*/ 46 h 151"/>
                <a:gd name="T40" fmla="*/ 20 w 144"/>
                <a:gd name="T41" fmla="*/ 22 h 151"/>
                <a:gd name="T42" fmla="*/ 43 w 144"/>
                <a:gd name="T43" fmla="*/ 6 h 151"/>
                <a:gd name="T44" fmla="*/ 73 w 144"/>
                <a:gd name="T45" fmla="*/ 0 h 151"/>
                <a:gd name="T46" fmla="*/ 105 w 144"/>
                <a:gd name="T47" fmla="*/ 7 h 151"/>
                <a:gd name="T48" fmla="*/ 128 w 144"/>
                <a:gd name="T49" fmla="*/ 26 h 151"/>
                <a:gd name="T50" fmla="*/ 140 w 144"/>
                <a:gd name="T51" fmla="*/ 53 h 151"/>
                <a:gd name="T52" fmla="*/ 143 w 144"/>
                <a:gd name="T53" fmla="*/ 85 h 151"/>
                <a:gd name="T54" fmla="*/ 39 w 144"/>
                <a:gd name="T55" fmla="*/ 85 h 151"/>
                <a:gd name="T56" fmla="*/ 49 w 144"/>
                <a:gd name="T57" fmla="*/ 113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4" h="151">
                  <a:moveTo>
                    <a:pt x="94" y="37"/>
                  </a:moveTo>
                  <a:cubicBezTo>
                    <a:pt x="89" y="32"/>
                    <a:pt x="82" y="30"/>
                    <a:pt x="72" y="30"/>
                  </a:cubicBezTo>
                  <a:cubicBezTo>
                    <a:pt x="66" y="30"/>
                    <a:pt x="61" y="31"/>
                    <a:pt x="57" y="33"/>
                  </a:cubicBezTo>
                  <a:cubicBezTo>
                    <a:pt x="52" y="35"/>
                    <a:pt x="49" y="38"/>
                    <a:pt x="47" y="41"/>
                  </a:cubicBezTo>
                  <a:cubicBezTo>
                    <a:pt x="44" y="44"/>
                    <a:pt x="42" y="47"/>
                    <a:pt x="41" y="51"/>
                  </a:cubicBezTo>
                  <a:cubicBezTo>
                    <a:pt x="40" y="54"/>
                    <a:pt x="40" y="57"/>
                    <a:pt x="39" y="60"/>
                  </a:cubicBezTo>
                  <a:cubicBezTo>
                    <a:pt x="104" y="60"/>
                    <a:pt x="104" y="60"/>
                    <a:pt x="104" y="60"/>
                  </a:cubicBezTo>
                  <a:cubicBezTo>
                    <a:pt x="102" y="50"/>
                    <a:pt x="99" y="43"/>
                    <a:pt x="94" y="37"/>
                  </a:cubicBezTo>
                  <a:moveTo>
                    <a:pt x="49" y="113"/>
                  </a:moveTo>
                  <a:cubicBezTo>
                    <a:pt x="55" y="119"/>
                    <a:pt x="64" y="122"/>
                    <a:pt x="75" y="122"/>
                  </a:cubicBezTo>
                  <a:cubicBezTo>
                    <a:pt x="83" y="122"/>
                    <a:pt x="90" y="120"/>
                    <a:pt x="95" y="116"/>
                  </a:cubicBezTo>
                  <a:cubicBezTo>
                    <a:pt x="101" y="112"/>
                    <a:pt x="105" y="108"/>
                    <a:pt x="106" y="103"/>
                  </a:cubicBezTo>
                  <a:cubicBezTo>
                    <a:pt x="141" y="103"/>
                    <a:pt x="141" y="103"/>
                    <a:pt x="141" y="103"/>
                  </a:cubicBezTo>
                  <a:cubicBezTo>
                    <a:pt x="135" y="120"/>
                    <a:pt x="127" y="133"/>
                    <a:pt x="115" y="140"/>
                  </a:cubicBezTo>
                  <a:cubicBezTo>
                    <a:pt x="104" y="147"/>
                    <a:pt x="90" y="151"/>
                    <a:pt x="73" y="151"/>
                  </a:cubicBezTo>
                  <a:cubicBezTo>
                    <a:pt x="62" y="151"/>
                    <a:pt x="52" y="149"/>
                    <a:pt x="43" y="146"/>
                  </a:cubicBezTo>
                  <a:cubicBezTo>
                    <a:pt x="34" y="142"/>
                    <a:pt x="26" y="137"/>
                    <a:pt x="20" y="130"/>
                  </a:cubicBezTo>
                  <a:cubicBezTo>
                    <a:pt x="13" y="124"/>
                    <a:pt x="9" y="116"/>
                    <a:pt x="5" y="106"/>
                  </a:cubicBezTo>
                  <a:cubicBezTo>
                    <a:pt x="2" y="97"/>
                    <a:pt x="0" y="87"/>
                    <a:pt x="0" y="76"/>
                  </a:cubicBezTo>
                  <a:cubicBezTo>
                    <a:pt x="0" y="65"/>
                    <a:pt x="2" y="55"/>
                    <a:pt x="5" y="46"/>
                  </a:cubicBezTo>
                  <a:cubicBezTo>
                    <a:pt x="9" y="37"/>
                    <a:pt x="14" y="29"/>
                    <a:pt x="20" y="22"/>
                  </a:cubicBezTo>
                  <a:cubicBezTo>
                    <a:pt x="27" y="15"/>
                    <a:pt x="35" y="10"/>
                    <a:pt x="43" y="6"/>
                  </a:cubicBezTo>
                  <a:cubicBezTo>
                    <a:pt x="52" y="2"/>
                    <a:pt x="62" y="0"/>
                    <a:pt x="73" y="0"/>
                  </a:cubicBezTo>
                  <a:cubicBezTo>
                    <a:pt x="86" y="0"/>
                    <a:pt x="96" y="2"/>
                    <a:pt x="105" y="7"/>
                  </a:cubicBezTo>
                  <a:cubicBezTo>
                    <a:pt x="114" y="12"/>
                    <a:pt x="122" y="18"/>
                    <a:pt x="128" y="26"/>
                  </a:cubicBezTo>
                  <a:cubicBezTo>
                    <a:pt x="134" y="34"/>
                    <a:pt x="138" y="43"/>
                    <a:pt x="140" y="53"/>
                  </a:cubicBezTo>
                  <a:cubicBezTo>
                    <a:pt x="143" y="63"/>
                    <a:pt x="144" y="74"/>
                    <a:pt x="143" y="85"/>
                  </a:cubicBezTo>
                  <a:cubicBezTo>
                    <a:pt x="39" y="85"/>
                    <a:pt x="39" y="85"/>
                    <a:pt x="39" y="85"/>
                  </a:cubicBezTo>
                  <a:cubicBezTo>
                    <a:pt x="40" y="98"/>
                    <a:pt x="43" y="107"/>
                    <a:pt x="49" y="113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  <p:sp>
          <p:nvSpPr>
            <p:cNvPr id="66" name="Freeform 28"/>
            <p:cNvSpPr>
              <a:spLocks/>
            </p:cNvSpPr>
            <p:nvPr userDrawn="1"/>
          </p:nvSpPr>
          <p:spPr bwMode="auto">
            <a:xfrm>
              <a:off x="1564" y="2979"/>
              <a:ext cx="67" cy="77"/>
            </a:xfrm>
            <a:custGeom>
              <a:avLst/>
              <a:gdLst>
                <a:gd name="T0" fmla="*/ 40 w 133"/>
                <a:gd name="T1" fmla="*/ 112 h 151"/>
                <a:gd name="T2" fmla="*/ 47 w 133"/>
                <a:gd name="T3" fmla="*/ 119 h 151"/>
                <a:gd name="T4" fmla="*/ 56 w 133"/>
                <a:gd name="T5" fmla="*/ 124 h 151"/>
                <a:gd name="T6" fmla="*/ 67 w 133"/>
                <a:gd name="T7" fmla="*/ 125 h 151"/>
                <a:gd name="T8" fmla="*/ 76 w 133"/>
                <a:gd name="T9" fmla="*/ 124 h 151"/>
                <a:gd name="T10" fmla="*/ 84 w 133"/>
                <a:gd name="T11" fmla="*/ 121 h 151"/>
                <a:gd name="T12" fmla="*/ 91 w 133"/>
                <a:gd name="T13" fmla="*/ 115 h 151"/>
                <a:gd name="T14" fmla="*/ 93 w 133"/>
                <a:gd name="T15" fmla="*/ 107 h 151"/>
                <a:gd name="T16" fmla="*/ 81 w 133"/>
                <a:gd name="T17" fmla="*/ 93 h 151"/>
                <a:gd name="T18" fmla="*/ 48 w 133"/>
                <a:gd name="T19" fmla="*/ 84 h 151"/>
                <a:gd name="T20" fmla="*/ 32 w 133"/>
                <a:gd name="T21" fmla="*/ 80 h 151"/>
                <a:gd name="T22" fmla="*/ 17 w 133"/>
                <a:gd name="T23" fmla="*/ 73 h 151"/>
                <a:gd name="T24" fmla="*/ 7 w 133"/>
                <a:gd name="T25" fmla="*/ 62 h 151"/>
                <a:gd name="T26" fmla="*/ 3 w 133"/>
                <a:gd name="T27" fmla="*/ 46 h 151"/>
                <a:gd name="T28" fmla="*/ 8 w 133"/>
                <a:gd name="T29" fmla="*/ 23 h 151"/>
                <a:gd name="T30" fmla="*/ 23 w 133"/>
                <a:gd name="T31" fmla="*/ 9 h 151"/>
                <a:gd name="T32" fmla="*/ 43 w 133"/>
                <a:gd name="T33" fmla="*/ 2 h 151"/>
                <a:gd name="T34" fmla="*/ 65 w 133"/>
                <a:gd name="T35" fmla="*/ 0 h 151"/>
                <a:gd name="T36" fmla="*/ 88 w 133"/>
                <a:gd name="T37" fmla="*/ 2 h 151"/>
                <a:gd name="T38" fmla="*/ 108 w 133"/>
                <a:gd name="T39" fmla="*/ 10 h 151"/>
                <a:gd name="T40" fmla="*/ 122 w 133"/>
                <a:gd name="T41" fmla="*/ 24 h 151"/>
                <a:gd name="T42" fmla="*/ 129 w 133"/>
                <a:gd name="T43" fmla="*/ 46 h 151"/>
                <a:gd name="T44" fmla="*/ 91 w 133"/>
                <a:gd name="T45" fmla="*/ 46 h 151"/>
                <a:gd name="T46" fmla="*/ 83 w 133"/>
                <a:gd name="T47" fmla="*/ 30 h 151"/>
                <a:gd name="T48" fmla="*/ 64 w 133"/>
                <a:gd name="T49" fmla="*/ 26 h 151"/>
                <a:gd name="T50" fmla="*/ 57 w 133"/>
                <a:gd name="T51" fmla="*/ 27 h 151"/>
                <a:gd name="T52" fmla="*/ 50 w 133"/>
                <a:gd name="T53" fmla="*/ 29 h 151"/>
                <a:gd name="T54" fmla="*/ 45 w 133"/>
                <a:gd name="T55" fmla="*/ 33 h 151"/>
                <a:gd name="T56" fmla="*/ 42 w 133"/>
                <a:gd name="T57" fmla="*/ 40 h 151"/>
                <a:gd name="T58" fmla="*/ 46 w 133"/>
                <a:gd name="T59" fmla="*/ 48 h 151"/>
                <a:gd name="T60" fmla="*/ 56 w 133"/>
                <a:gd name="T61" fmla="*/ 54 h 151"/>
                <a:gd name="T62" fmla="*/ 71 w 133"/>
                <a:gd name="T63" fmla="*/ 57 h 151"/>
                <a:gd name="T64" fmla="*/ 87 w 133"/>
                <a:gd name="T65" fmla="*/ 61 h 151"/>
                <a:gd name="T66" fmla="*/ 104 w 133"/>
                <a:gd name="T67" fmla="*/ 66 h 151"/>
                <a:gd name="T68" fmla="*/ 119 w 133"/>
                <a:gd name="T69" fmla="*/ 73 h 151"/>
                <a:gd name="T70" fmla="*/ 129 w 133"/>
                <a:gd name="T71" fmla="*/ 85 h 151"/>
                <a:gd name="T72" fmla="*/ 133 w 133"/>
                <a:gd name="T73" fmla="*/ 101 h 151"/>
                <a:gd name="T74" fmla="*/ 127 w 133"/>
                <a:gd name="T75" fmla="*/ 125 h 151"/>
                <a:gd name="T76" fmla="*/ 112 w 133"/>
                <a:gd name="T77" fmla="*/ 141 h 151"/>
                <a:gd name="T78" fmla="*/ 91 w 133"/>
                <a:gd name="T79" fmla="*/ 149 h 151"/>
                <a:gd name="T80" fmla="*/ 67 w 133"/>
                <a:gd name="T81" fmla="*/ 151 h 151"/>
                <a:gd name="T82" fmla="*/ 43 w 133"/>
                <a:gd name="T83" fmla="*/ 149 h 151"/>
                <a:gd name="T84" fmla="*/ 21 w 133"/>
                <a:gd name="T85" fmla="*/ 140 h 151"/>
                <a:gd name="T86" fmla="*/ 6 w 133"/>
                <a:gd name="T87" fmla="*/ 125 h 151"/>
                <a:gd name="T88" fmla="*/ 0 w 133"/>
                <a:gd name="T89" fmla="*/ 101 h 151"/>
                <a:gd name="T90" fmla="*/ 37 w 133"/>
                <a:gd name="T91" fmla="*/ 101 h 151"/>
                <a:gd name="T92" fmla="*/ 40 w 133"/>
                <a:gd name="T93" fmla="*/ 112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3" h="151">
                  <a:moveTo>
                    <a:pt x="40" y="112"/>
                  </a:moveTo>
                  <a:cubicBezTo>
                    <a:pt x="41" y="115"/>
                    <a:pt x="44" y="117"/>
                    <a:pt x="47" y="119"/>
                  </a:cubicBezTo>
                  <a:cubicBezTo>
                    <a:pt x="49" y="121"/>
                    <a:pt x="52" y="123"/>
                    <a:pt x="56" y="124"/>
                  </a:cubicBezTo>
                  <a:cubicBezTo>
                    <a:pt x="60" y="125"/>
                    <a:pt x="63" y="125"/>
                    <a:pt x="67" y="125"/>
                  </a:cubicBezTo>
                  <a:cubicBezTo>
                    <a:pt x="70" y="125"/>
                    <a:pt x="73" y="125"/>
                    <a:pt x="76" y="124"/>
                  </a:cubicBezTo>
                  <a:cubicBezTo>
                    <a:pt x="79" y="123"/>
                    <a:pt x="82" y="122"/>
                    <a:pt x="84" y="121"/>
                  </a:cubicBezTo>
                  <a:cubicBezTo>
                    <a:pt x="87" y="120"/>
                    <a:pt x="89" y="118"/>
                    <a:pt x="91" y="115"/>
                  </a:cubicBezTo>
                  <a:cubicBezTo>
                    <a:pt x="92" y="113"/>
                    <a:pt x="93" y="110"/>
                    <a:pt x="93" y="107"/>
                  </a:cubicBezTo>
                  <a:cubicBezTo>
                    <a:pt x="93" y="101"/>
                    <a:pt x="89" y="96"/>
                    <a:pt x="81" y="93"/>
                  </a:cubicBezTo>
                  <a:cubicBezTo>
                    <a:pt x="74" y="90"/>
                    <a:pt x="63" y="87"/>
                    <a:pt x="48" y="84"/>
                  </a:cubicBezTo>
                  <a:cubicBezTo>
                    <a:pt x="43" y="83"/>
                    <a:pt x="37" y="82"/>
                    <a:pt x="32" y="80"/>
                  </a:cubicBezTo>
                  <a:cubicBezTo>
                    <a:pt x="26" y="78"/>
                    <a:pt x="21" y="76"/>
                    <a:pt x="17" y="73"/>
                  </a:cubicBezTo>
                  <a:cubicBezTo>
                    <a:pt x="13" y="70"/>
                    <a:pt x="9" y="66"/>
                    <a:pt x="7" y="62"/>
                  </a:cubicBezTo>
                  <a:cubicBezTo>
                    <a:pt x="4" y="58"/>
                    <a:pt x="3" y="52"/>
                    <a:pt x="3" y="46"/>
                  </a:cubicBezTo>
                  <a:cubicBezTo>
                    <a:pt x="3" y="37"/>
                    <a:pt x="5" y="29"/>
                    <a:pt x="8" y="23"/>
                  </a:cubicBezTo>
                  <a:cubicBezTo>
                    <a:pt x="12" y="17"/>
                    <a:pt x="17" y="13"/>
                    <a:pt x="23" y="9"/>
                  </a:cubicBezTo>
                  <a:cubicBezTo>
                    <a:pt x="29" y="6"/>
                    <a:pt x="35" y="3"/>
                    <a:pt x="43" y="2"/>
                  </a:cubicBezTo>
                  <a:cubicBezTo>
                    <a:pt x="50" y="1"/>
                    <a:pt x="58" y="0"/>
                    <a:pt x="65" y="0"/>
                  </a:cubicBezTo>
                  <a:cubicBezTo>
                    <a:pt x="73" y="0"/>
                    <a:pt x="81" y="1"/>
                    <a:pt x="88" y="2"/>
                  </a:cubicBezTo>
                  <a:cubicBezTo>
                    <a:pt x="95" y="4"/>
                    <a:pt x="102" y="6"/>
                    <a:pt x="108" y="10"/>
                  </a:cubicBezTo>
                  <a:cubicBezTo>
                    <a:pt x="113" y="13"/>
                    <a:pt x="118" y="18"/>
                    <a:pt x="122" y="24"/>
                  </a:cubicBezTo>
                  <a:cubicBezTo>
                    <a:pt x="126" y="30"/>
                    <a:pt x="128" y="37"/>
                    <a:pt x="129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38"/>
                    <a:pt x="88" y="33"/>
                    <a:pt x="83" y="30"/>
                  </a:cubicBezTo>
                  <a:cubicBezTo>
                    <a:pt x="77" y="28"/>
                    <a:pt x="71" y="26"/>
                    <a:pt x="64" y="26"/>
                  </a:cubicBezTo>
                  <a:cubicBezTo>
                    <a:pt x="62" y="26"/>
                    <a:pt x="60" y="26"/>
                    <a:pt x="57" y="27"/>
                  </a:cubicBezTo>
                  <a:cubicBezTo>
                    <a:pt x="54" y="27"/>
                    <a:pt x="52" y="28"/>
                    <a:pt x="50" y="29"/>
                  </a:cubicBezTo>
                  <a:cubicBezTo>
                    <a:pt x="48" y="29"/>
                    <a:pt x="46" y="31"/>
                    <a:pt x="45" y="33"/>
                  </a:cubicBezTo>
                  <a:cubicBezTo>
                    <a:pt x="43" y="34"/>
                    <a:pt x="42" y="37"/>
                    <a:pt x="42" y="40"/>
                  </a:cubicBezTo>
                  <a:cubicBezTo>
                    <a:pt x="42" y="43"/>
                    <a:pt x="44" y="46"/>
                    <a:pt x="46" y="48"/>
                  </a:cubicBezTo>
                  <a:cubicBezTo>
                    <a:pt x="49" y="51"/>
                    <a:pt x="52" y="52"/>
                    <a:pt x="56" y="54"/>
                  </a:cubicBezTo>
                  <a:cubicBezTo>
                    <a:pt x="61" y="55"/>
                    <a:pt x="65" y="56"/>
                    <a:pt x="71" y="57"/>
                  </a:cubicBezTo>
                  <a:cubicBezTo>
                    <a:pt x="76" y="59"/>
                    <a:pt x="82" y="60"/>
                    <a:pt x="87" y="61"/>
                  </a:cubicBezTo>
                  <a:cubicBezTo>
                    <a:pt x="93" y="62"/>
                    <a:pt x="98" y="64"/>
                    <a:pt x="104" y="66"/>
                  </a:cubicBezTo>
                  <a:cubicBezTo>
                    <a:pt x="109" y="68"/>
                    <a:pt x="114" y="70"/>
                    <a:pt x="119" y="73"/>
                  </a:cubicBezTo>
                  <a:cubicBezTo>
                    <a:pt x="123" y="76"/>
                    <a:pt x="126" y="80"/>
                    <a:pt x="129" y="85"/>
                  </a:cubicBezTo>
                  <a:cubicBezTo>
                    <a:pt x="131" y="89"/>
                    <a:pt x="133" y="95"/>
                    <a:pt x="133" y="101"/>
                  </a:cubicBezTo>
                  <a:cubicBezTo>
                    <a:pt x="133" y="111"/>
                    <a:pt x="131" y="119"/>
                    <a:pt x="127" y="125"/>
                  </a:cubicBezTo>
                  <a:cubicBezTo>
                    <a:pt x="123" y="132"/>
                    <a:pt x="118" y="137"/>
                    <a:pt x="112" y="141"/>
                  </a:cubicBezTo>
                  <a:cubicBezTo>
                    <a:pt x="106" y="144"/>
                    <a:pt x="99" y="147"/>
                    <a:pt x="91" y="149"/>
                  </a:cubicBezTo>
                  <a:cubicBezTo>
                    <a:pt x="83" y="150"/>
                    <a:pt x="75" y="151"/>
                    <a:pt x="67" y="151"/>
                  </a:cubicBezTo>
                  <a:cubicBezTo>
                    <a:pt x="59" y="151"/>
                    <a:pt x="51" y="150"/>
                    <a:pt x="43" y="149"/>
                  </a:cubicBezTo>
                  <a:cubicBezTo>
                    <a:pt x="35" y="147"/>
                    <a:pt x="28" y="144"/>
                    <a:pt x="21" y="140"/>
                  </a:cubicBezTo>
                  <a:cubicBezTo>
                    <a:pt x="15" y="136"/>
                    <a:pt x="10" y="131"/>
                    <a:pt x="6" y="125"/>
                  </a:cubicBezTo>
                  <a:cubicBezTo>
                    <a:pt x="2" y="118"/>
                    <a:pt x="0" y="110"/>
                    <a:pt x="0" y="101"/>
                  </a:cubicBezTo>
                  <a:cubicBezTo>
                    <a:pt x="37" y="101"/>
                    <a:pt x="37" y="101"/>
                    <a:pt x="37" y="101"/>
                  </a:cubicBezTo>
                  <a:cubicBezTo>
                    <a:pt x="37" y="105"/>
                    <a:pt x="38" y="109"/>
                    <a:pt x="40" y="112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429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55038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93266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66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7024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13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084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12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</p:spTree>
    <p:extLst>
      <p:ext uri="{BB962C8B-B14F-4D97-AF65-F5344CB8AC3E}">
        <p14:creationId xmlns:p14="http://schemas.microsoft.com/office/powerpoint/2010/main" val="14102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8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19102" y="357719"/>
            <a:ext cx="6437997" cy="3069165"/>
          </a:xfrm>
        </p:spPr>
        <p:txBody>
          <a:bodyPr>
            <a:noAutofit/>
          </a:bodyPr>
          <a:lstStyle>
            <a:lvl1pPr algn="l">
              <a:lnSpc>
                <a:spcPct val="85000"/>
              </a:lnSpc>
              <a:defRPr sz="7333" baseline="0">
                <a:solidFill>
                  <a:schemeClr val="tx1"/>
                </a:solidFill>
              </a:defRPr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1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7734300" y="355602"/>
            <a:ext cx="4038600" cy="45381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14250" y="3605525"/>
            <a:ext cx="6441580" cy="1288208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241294" indent="-241294" algn="l">
              <a:buClr>
                <a:schemeClr val="bg2"/>
              </a:buClr>
              <a:buSzPct val="100000"/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542386" indent="-254394" algn="l">
              <a:spcBef>
                <a:spcPts val="448"/>
              </a:spcBef>
              <a:buClrTx/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  <a:latin typeface="Helvetica 55 Roman" panose="020B0604020202020204" pitchFamily="34" charset="0"/>
              </a:defRPr>
            </a:lvl3pPr>
            <a:lvl4pPr marL="791980" indent="-230394" algn="l">
              <a:spcBef>
                <a:spcPts val="32"/>
              </a:spcBef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4pPr>
            <a:lvl5pPr marL="1065573" indent="-254394" algn="l">
              <a:buFont typeface="Helvetica 55 Roman" panose="020B0604020202020204" pitchFamily="34" charset="0"/>
              <a:buChar char="–"/>
              <a:defRPr>
                <a:solidFill>
                  <a:schemeClr val="tx1"/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nom du présentateur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418048" y="5645152"/>
            <a:ext cx="817033" cy="817033"/>
            <a:chOff x="313535" y="4233863"/>
            <a:chExt cx="612775" cy="612775"/>
          </a:xfrm>
        </p:grpSpPr>
        <p:sp>
          <p:nvSpPr>
            <p:cNvPr id="43" name="Rectangle 5"/>
            <p:cNvSpPr>
              <a:spLocks noChangeArrowheads="1"/>
            </p:cNvSpPr>
            <p:nvPr userDrawn="1"/>
          </p:nvSpPr>
          <p:spPr bwMode="auto">
            <a:xfrm>
              <a:off x="313535" y="4233863"/>
              <a:ext cx="612775" cy="612775"/>
            </a:xfrm>
            <a:prstGeom prst="rect">
              <a:avLst/>
            </a:prstGeom>
            <a:solidFill>
              <a:srgbClr val="FF7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4" name="Freeform 6"/>
            <p:cNvSpPr>
              <a:spLocks noEditPoints="1"/>
            </p:cNvSpPr>
            <p:nvPr userDrawn="1"/>
          </p:nvSpPr>
          <p:spPr bwMode="auto">
            <a:xfrm>
              <a:off x="500860" y="4708526"/>
              <a:ext cx="74613" cy="87313"/>
            </a:xfrm>
            <a:custGeom>
              <a:avLst/>
              <a:gdLst>
                <a:gd name="T0" fmla="*/ 66 w 93"/>
                <a:gd name="T1" fmla="*/ 99 h 109"/>
                <a:gd name="T2" fmla="*/ 31 w 93"/>
                <a:gd name="T3" fmla="*/ 109 h 109"/>
                <a:gd name="T4" fmla="*/ 0 w 93"/>
                <a:gd name="T5" fmla="*/ 79 h 109"/>
                <a:gd name="T6" fmla="*/ 66 w 93"/>
                <a:gd name="T7" fmla="*/ 37 h 109"/>
                <a:gd name="T8" fmla="*/ 66 w 93"/>
                <a:gd name="T9" fmla="*/ 32 h 109"/>
                <a:gd name="T10" fmla="*/ 49 w 93"/>
                <a:gd name="T11" fmla="*/ 19 h 109"/>
                <a:gd name="T12" fmla="*/ 24 w 93"/>
                <a:gd name="T13" fmla="*/ 32 h 109"/>
                <a:gd name="T14" fmla="*/ 5 w 93"/>
                <a:gd name="T15" fmla="*/ 21 h 109"/>
                <a:gd name="T16" fmla="*/ 50 w 93"/>
                <a:gd name="T17" fmla="*/ 0 h 109"/>
                <a:gd name="T18" fmla="*/ 93 w 93"/>
                <a:gd name="T19" fmla="*/ 32 h 109"/>
                <a:gd name="T20" fmla="*/ 93 w 93"/>
                <a:gd name="T21" fmla="*/ 108 h 109"/>
                <a:gd name="T22" fmla="*/ 68 w 93"/>
                <a:gd name="T23" fmla="*/ 108 h 109"/>
                <a:gd name="T24" fmla="*/ 66 w 93"/>
                <a:gd name="T25" fmla="*/ 99 h 109"/>
                <a:gd name="T26" fmla="*/ 27 w 93"/>
                <a:gd name="T27" fmla="*/ 77 h 109"/>
                <a:gd name="T28" fmla="*/ 39 w 93"/>
                <a:gd name="T29" fmla="*/ 90 h 109"/>
                <a:gd name="T30" fmla="*/ 65 w 93"/>
                <a:gd name="T31" fmla="*/ 79 h 109"/>
                <a:gd name="T32" fmla="*/ 65 w 93"/>
                <a:gd name="T33" fmla="*/ 54 h 109"/>
                <a:gd name="T34" fmla="*/ 27 w 93"/>
                <a:gd name="T35" fmla="*/ 7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" h="109">
                  <a:moveTo>
                    <a:pt x="66" y="99"/>
                  </a:moveTo>
                  <a:cubicBezTo>
                    <a:pt x="55" y="106"/>
                    <a:pt x="43" y="109"/>
                    <a:pt x="31" y="109"/>
                  </a:cubicBezTo>
                  <a:cubicBezTo>
                    <a:pt x="11" y="109"/>
                    <a:pt x="0" y="96"/>
                    <a:pt x="0" y="79"/>
                  </a:cubicBezTo>
                  <a:cubicBezTo>
                    <a:pt x="0" y="55"/>
                    <a:pt x="21" y="42"/>
                    <a:pt x="66" y="37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6" y="24"/>
                    <a:pt x="60" y="19"/>
                    <a:pt x="49" y="19"/>
                  </a:cubicBezTo>
                  <a:cubicBezTo>
                    <a:pt x="39" y="19"/>
                    <a:pt x="30" y="24"/>
                    <a:pt x="24" y="3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15" y="7"/>
                    <a:pt x="30" y="0"/>
                    <a:pt x="50" y="0"/>
                  </a:cubicBezTo>
                  <a:cubicBezTo>
                    <a:pt x="77" y="0"/>
                    <a:pt x="93" y="12"/>
                    <a:pt x="93" y="32"/>
                  </a:cubicBezTo>
                  <a:cubicBezTo>
                    <a:pt x="93" y="32"/>
                    <a:pt x="93" y="108"/>
                    <a:pt x="93" y="108"/>
                  </a:cubicBezTo>
                  <a:cubicBezTo>
                    <a:pt x="68" y="108"/>
                    <a:pt x="68" y="108"/>
                    <a:pt x="68" y="108"/>
                  </a:cubicBezTo>
                  <a:lnTo>
                    <a:pt x="66" y="99"/>
                  </a:lnTo>
                  <a:close/>
                  <a:moveTo>
                    <a:pt x="27" y="77"/>
                  </a:moveTo>
                  <a:cubicBezTo>
                    <a:pt x="27" y="84"/>
                    <a:pt x="31" y="90"/>
                    <a:pt x="39" y="90"/>
                  </a:cubicBezTo>
                  <a:cubicBezTo>
                    <a:pt x="48" y="90"/>
                    <a:pt x="57" y="87"/>
                    <a:pt x="65" y="79"/>
                  </a:cubicBezTo>
                  <a:cubicBezTo>
                    <a:pt x="65" y="54"/>
                    <a:pt x="65" y="54"/>
                    <a:pt x="65" y="54"/>
                  </a:cubicBezTo>
                  <a:cubicBezTo>
                    <a:pt x="39" y="57"/>
                    <a:pt x="27" y="64"/>
                    <a:pt x="27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5" name="Freeform 7"/>
            <p:cNvSpPr>
              <a:spLocks/>
            </p:cNvSpPr>
            <p:nvPr userDrawn="1"/>
          </p:nvSpPr>
          <p:spPr bwMode="auto">
            <a:xfrm>
              <a:off x="592935" y="4708526"/>
              <a:ext cx="76200" cy="87313"/>
            </a:xfrm>
            <a:custGeom>
              <a:avLst/>
              <a:gdLst>
                <a:gd name="T0" fmla="*/ 0 w 94"/>
                <a:gd name="T1" fmla="*/ 5 h 108"/>
                <a:gd name="T2" fmla="*/ 23 w 94"/>
                <a:gd name="T3" fmla="*/ 2 h 108"/>
                <a:gd name="T4" fmla="*/ 25 w 94"/>
                <a:gd name="T5" fmla="*/ 15 h 108"/>
                <a:gd name="T6" fmla="*/ 61 w 94"/>
                <a:gd name="T7" fmla="*/ 0 h 108"/>
                <a:gd name="T8" fmla="*/ 94 w 94"/>
                <a:gd name="T9" fmla="*/ 34 h 108"/>
                <a:gd name="T10" fmla="*/ 94 w 94"/>
                <a:gd name="T11" fmla="*/ 108 h 108"/>
                <a:gd name="T12" fmla="*/ 66 w 94"/>
                <a:gd name="T13" fmla="*/ 108 h 108"/>
                <a:gd name="T14" fmla="*/ 66 w 94"/>
                <a:gd name="T15" fmla="*/ 39 h 108"/>
                <a:gd name="T16" fmla="*/ 53 w 94"/>
                <a:gd name="T17" fmla="*/ 21 h 108"/>
                <a:gd name="T18" fmla="*/ 27 w 94"/>
                <a:gd name="T19" fmla="*/ 32 h 108"/>
                <a:gd name="T20" fmla="*/ 27 w 94"/>
                <a:gd name="T21" fmla="*/ 108 h 108"/>
                <a:gd name="T22" fmla="*/ 0 w 94"/>
                <a:gd name="T23" fmla="*/ 108 h 108"/>
                <a:gd name="T24" fmla="*/ 0 w 94"/>
                <a:gd name="T25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08">
                  <a:moveTo>
                    <a:pt x="0" y="5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38" y="5"/>
                    <a:pt x="48" y="0"/>
                    <a:pt x="61" y="0"/>
                  </a:cubicBezTo>
                  <a:cubicBezTo>
                    <a:pt x="83" y="0"/>
                    <a:pt x="94" y="12"/>
                    <a:pt x="94" y="34"/>
                  </a:cubicBezTo>
                  <a:cubicBezTo>
                    <a:pt x="94" y="108"/>
                    <a:pt x="94" y="108"/>
                    <a:pt x="94" y="108"/>
                  </a:cubicBezTo>
                  <a:cubicBezTo>
                    <a:pt x="66" y="108"/>
                    <a:pt x="66" y="108"/>
                    <a:pt x="66" y="108"/>
                  </a:cubicBezTo>
                  <a:cubicBezTo>
                    <a:pt x="66" y="39"/>
                    <a:pt x="66" y="39"/>
                    <a:pt x="66" y="39"/>
                  </a:cubicBezTo>
                  <a:cubicBezTo>
                    <a:pt x="66" y="26"/>
                    <a:pt x="63" y="21"/>
                    <a:pt x="53" y="21"/>
                  </a:cubicBezTo>
                  <a:cubicBezTo>
                    <a:pt x="45" y="21"/>
                    <a:pt x="36" y="24"/>
                    <a:pt x="27" y="32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6" name="Freeform 8"/>
            <p:cNvSpPr>
              <a:spLocks noEditPoints="1"/>
            </p:cNvSpPr>
            <p:nvPr userDrawn="1"/>
          </p:nvSpPr>
          <p:spPr bwMode="auto">
            <a:xfrm>
              <a:off x="778673" y="4708526"/>
              <a:ext cx="79375" cy="88900"/>
            </a:xfrm>
            <a:custGeom>
              <a:avLst/>
              <a:gdLst>
                <a:gd name="T0" fmla="*/ 50 w 98"/>
                <a:gd name="T1" fmla="*/ 110 h 110"/>
                <a:gd name="T2" fmla="*/ 0 w 98"/>
                <a:gd name="T3" fmla="*/ 55 h 110"/>
                <a:gd name="T4" fmla="*/ 49 w 98"/>
                <a:gd name="T5" fmla="*/ 0 h 110"/>
                <a:gd name="T6" fmla="*/ 98 w 98"/>
                <a:gd name="T7" fmla="*/ 54 h 110"/>
                <a:gd name="T8" fmla="*/ 97 w 98"/>
                <a:gd name="T9" fmla="*/ 59 h 110"/>
                <a:gd name="T10" fmla="*/ 27 w 98"/>
                <a:gd name="T11" fmla="*/ 59 h 110"/>
                <a:gd name="T12" fmla="*/ 52 w 98"/>
                <a:gd name="T13" fmla="*/ 89 h 110"/>
                <a:gd name="T14" fmla="*/ 76 w 98"/>
                <a:gd name="T15" fmla="*/ 76 h 110"/>
                <a:gd name="T16" fmla="*/ 96 w 98"/>
                <a:gd name="T17" fmla="*/ 87 h 110"/>
                <a:gd name="T18" fmla="*/ 50 w 98"/>
                <a:gd name="T19" fmla="*/ 110 h 110"/>
                <a:gd name="T20" fmla="*/ 70 w 98"/>
                <a:gd name="T21" fmla="*/ 41 h 110"/>
                <a:gd name="T22" fmla="*/ 49 w 98"/>
                <a:gd name="T23" fmla="*/ 19 h 110"/>
                <a:gd name="T24" fmla="*/ 28 w 98"/>
                <a:gd name="T25" fmla="*/ 41 h 110"/>
                <a:gd name="T26" fmla="*/ 70 w 98"/>
                <a:gd name="T27" fmla="*/ 4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8" h="110">
                  <a:moveTo>
                    <a:pt x="50" y="110"/>
                  </a:moveTo>
                  <a:cubicBezTo>
                    <a:pt x="19" y="110"/>
                    <a:pt x="0" y="90"/>
                    <a:pt x="0" y="55"/>
                  </a:cubicBezTo>
                  <a:cubicBezTo>
                    <a:pt x="0" y="20"/>
                    <a:pt x="19" y="0"/>
                    <a:pt x="49" y="0"/>
                  </a:cubicBezTo>
                  <a:cubicBezTo>
                    <a:pt x="80" y="0"/>
                    <a:pt x="98" y="20"/>
                    <a:pt x="98" y="54"/>
                  </a:cubicBezTo>
                  <a:cubicBezTo>
                    <a:pt x="98" y="56"/>
                    <a:pt x="97" y="57"/>
                    <a:pt x="97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8" y="79"/>
                    <a:pt x="36" y="89"/>
                    <a:pt x="52" y="89"/>
                  </a:cubicBezTo>
                  <a:cubicBezTo>
                    <a:pt x="63" y="89"/>
                    <a:pt x="70" y="85"/>
                    <a:pt x="76" y="76"/>
                  </a:cubicBezTo>
                  <a:cubicBezTo>
                    <a:pt x="96" y="87"/>
                    <a:pt x="96" y="87"/>
                    <a:pt x="96" y="87"/>
                  </a:cubicBezTo>
                  <a:cubicBezTo>
                    <a:pt x="87" y="102"/>
                    <a:pt x="71" y="110"/>
                    <a:pt x="50" y="110"/>
                  </a:cubicBezTo>
                  <a:close/>
                  <a:moveTo>
                    <a:pt x="70" y="41"/>
                  </a:moveTo>
                  <a:cubicBezTo>
                    <a:pt x="70" y="27"/>
                    <a:pt x="62" y="19"/>
                    <a:pt x="49" y="19"/>
                  </a:cubicBezTo>
                  <a:cubicBezTo>
                    <a:pt x="37" y="19"/>
                    <a:pt x="29" y="27"/>
                    <a:pt x="28" y="41"/>
                  </a:cubicBezTo>
                  <a:lnTo>
                    <a:pt x="70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7" name="Freeform 9"/>
            <p:cNvSpPr>
              <a:spLocks noEditPoints="1"/>
            </p:cNvSpPr>
            <p:nvPr userDrawn="1"/>
          </p:nvSpPr>
          <p:spPr bwMode="auto">
            <a:xfrm>
              <a:off x="346873" y="4708526"/>
              <a:ext cx="84138" cy="88900"/>
            </a:xfrm>
            <a:custGeom>
              <a:avLst/>
              <a:gdLst>
                <a:gd name="T0" fmla="*/ 52 w 104"/>
                <a:gd name="T1" fmla="*/ 111 h 111"/>
                <a:gd name="T2" fmla="*/ 0 w 104"/>
                <a:gd name="T3" fmla="*/ 55 h 111"/>
                <a:gd name="T4" fmla="*/ 52 w 104"/>
                <a:gd name="T5" fmla="*/ 0 h 111"/>
                <a:gd name="T6" fmla="*/ 104 w 104"/>
                <a:gd name="T7" fmla="*/ 55 h 111"/>
                <a:gd name="T8" fmla="*/ 52 w 104"/>
                <a:gd name="T9" fmla="*/ 111 h 111"/>
                <a:gd name="T10" fmla="*/ 52 w 104"/>
                <a:gd name="T11" fmla="*/ 23 h 111"/>
                <a:gd name="T12" fmla="*/ 28 w 104"/>
                <a:gd name="T13" fmla="*/ 55 h 111"/>
                <a:gd name="T14" fmla="*/ 52 w 104"/>
                <a:gd name="T15" fmla="*/ 87 h 111"/>
                <a:gd name="T16" fmla="*/ 77 w 104"/>
                <a:gd name="T17" fmla="*/ 55 h 111"/>
                <a:gd name="T18" fmla="*/ 52 w 104"/>
                <a:gd name="T19" fmla="*/ 2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4" h="111">
                  <a:moveTo>
                    <a:pt x="52" y="111"/>
                  </a:moveTo>
                  <a:cubicBezTo>
                    <a:pt x="25" y="111"/>
                    <a:pt x="0" y="93"/>
                    <a:pt x="0" y="55"/>
                  </a:cubicBezTo>
                  <a:cubicBezTo>
                    <a:pt x="0" y="17"/>
                    <a:pt x="25" y="0"/>
                    <a:pt x="52" y="0"/>
                  </a:cubicBezTo>
                  <a:cubicBezTo>
                    <a:pt x="79" y="0"/>
                    <a:pt x="104" y="17"/>
                    <a:pt x="104" y="55"/>
                  </a:cubicBezTo>
                  <a:cubicBezTo>
                    <a:pt x="104" y="93"/>
                    <a:pt x="79" y="111"/>
                    <a:pt x="52" y="111"/>
                  </a:cubicBezTo>
                  <a:close/>
                  <a:moveTo>
                    <a:pt x="52" y="23"/>
                  </a:moveTo>
                  <a:cubicBezTo>
                    <a:pt x="31" y="23"/>
                    <a:pt x="28" y="42"/>
                    <a:pt x="28" y="55"/>
                  </a:cubicBezTo>
                  <a:cubicBezTo>
                    <a:pt x="28" y="69"/>
                    <a:pt x="31" y="87"/>
                    <a:pt x="52" y="87"/>
                  </a:cubicBezTo>
                  <a:cubicBezTo>
                    <a:pt x="73" y="87"/>
                    <a:pt x="77" y="69"/>
                    <a:pt x="77" y="55"/>
                  </a:cubicBezTo>
                  <a:cubicBezTo>
                    <a:pt x="77" y="42"/>
                    <a:pt x="73" y="23"/>
                    <a:pt x="52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8" name="Freeform 10"/>
            <p:cNvSpPr>
              <a:spLocks/>
            </p:cNvSpPr>
            <p:nvPr userDrawn="1"/>
          </p:nvSpPr>
          <p:spPr bwMode="auto">
            <a:xfrm>
              <a:off x="446885" y="4708526"/>
              <a:ext cx="47625" cy="87313"/>
            </a:xfrm>
            <a:custGeom>
              <a:avLst/>
              <a:gdLst>
                <a:gd name="T0" fmla="*/ 0 w 59"/>
                <a:gd name="T1" fmla="*/ 3 h 108"/>
                <a:gd name="T2" fmla="*/ 26 w 59"/>
                <a:gd name="T3" fmla="*/ 3 h 108"/>
                <a:gd name="T4" fmla="*/ 26 w 59"/>
                <a:gd name="T5" fmla="*/ 15 h 108"/>
                <a:gd name="T6" fmla="*/ 55 w 59"/>
                <a:gd name="T7" fmla="*/ 0 h 108"/>
                <a:gd name="T8" fmla="*/ 59 w 59"/>
                <a:gd name="T9" fmla="*/ 1 h 108"/>
                <a:gd name="T10" fmla="*/ 59 w 59"/>
                <a:gd name="T11" fmla="*/ 27 h 108"/>
                <a:gd name="T12" fmla="*/ 58 w 59"/>
                <a:gd name="T13" fmla="*/ 27 h 108"/>
                <a:gd name="T14" fmla="*/ 28 w 59"/>
                <a:gd name="T15" fmla="*/ 38 h 108"/>
                <a:gd name="T16" fmla="*/ 28 w 59"/>
                <a:gd name="T17" fmla="*/ 108 h 108"/>
                <a:gd name="T18" fmla="*/ 0 w 59"/>
                <a:gd name="T19" fmla="*/ 108 h 108"/>
                <a:gd name="T20" fmla="*/ 0 w 59"/>
                <a:gd name="T21" fmla="*/ 3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9" h="108">
                  <a:moveTo>
                    <a:pt x="0" y="3"/>
                  </a:moveTo>
                  <a:cubicBezTo>
                    <a:pt x="26" y="3"/>
                    <a:pt x="26" y="3"/>
                    <a:pt x="26" y="3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31" y="8"/>
                    <a:pt x="44" y="0"/>
                    <a:pt x="55" y="0"/>
                  </a:cubicBezTo>
                  <a:cubicBezTo>
                    <a:pt x="57" y="0"/>
                    <a:pt x="58" y="0"/>
                    <a:pt x="59" y="1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27"/>
                    <a:pt x="58" y="27"/>
                    <a:pt x="58" y="27"/>
                  </a:cubicBezTo>
                  <a:cubicBezTo>
                    <a:pt x="46" y="27"/>
                    <a:pt x="32" y="28"/>
                    <a:pt x="28" y="38"/>
                  </a:cubicBezTo>
                  <a:cubicBezTo>
                    <a:pt x="28" y="108"/>
                    <a:pt x="28" y="108"/>
                    <a:pt x="28" y="108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49" name="Freeform 11"/>
            <p:cNvSpPr>
              <a:spLocks noEditPoints="1"/>
            </p:cNvSpPr>
            <p:nvPr userDrawn="1"/>
          </p:nvSpPr>
          <p:spPr bwMode="auto">
            <a:xfrm>
              <a:off x="685010" y="4708526"/>
              <a:ext cx="79375" cy="120650"/>
            </a:xfrm>
            <a:custGeom>
              <a:avLst/>
              <a:gdLst>
                <a:gd name="T0" fmla="*/ 49 w 98"/>
                <a:gd name="T1" fmla="*/ 85 h 149"/>
                <a:gd name="T2" fmla="*/ 72 w 98"/>
                <a:gd name="T3" fmla="*/ 50 h 149"/>
                <a:gd name="T4" fmla="*/ 49 w 98"/>
                <a:gd name="T5" fmla="*/ 20 h 149"/>
                <a:gd name="T6" fmla="*/ 28 w 98"/>
                <a:gd name="T7" fmla="*/ 51 h 149"/>
                <a:gd name="T8" fmla="*/ 49 w 98"/>
                <a:gd name="T9" fmla="*/ 85 h 149"/>
                <a:gd name="T10" fmla="*/ 98 w 98"/>
                <a:gd name="T11" fmla="*/ 2 h 149"/>
                <a:gd name="T12" fmla="*/ 98 w 98"/>
                <a:gd name="T13" fmla="*/ 102 h 149"/>
                <a:gd name="T14" fmla="*/ 47 w 98"/>
                <a:gd name="T15" fmla="*/ 149 h 149"/>
                <a:gd name="T16" fmla="*/ 3 w 98"/>
                <a:gd name="T17" fmla="*/ 123 h 149"/>
                <a:gd name="T18" fmla="*/ 30 w 98"/>
                <a:gd name="T19" fmla="*/ 118 h 149"/>
                <a:gd name="T20" fmla="*/ 50 w 98"/>
                <a:gd name="T21" fmla="*/ 128 h 149"/>
                <a:gd name="T22" fmla="*/ 72 w 98"/>
                <a:gd name="T23" fmla="*/ 105 h 149"/>
                <a:gd name="T24" fmla="*/ 72 w 98"/>
                <a:gd name="T25" fmla="*/ 93 h 149"/>
                <a:gd name="T26" fmla="*/ 71 w 98"/>
                <a:gd name="T27" fmla="*/ 92 h 149"/>
                <a:gd name="T28" fmla="*/ 44 w 98"/>
                <a:gd name="T29" fmla="*/ 108 h 149"/>
                <a:gd name="T30" fmla="*/ 0 w 98"/>
                <a:gd name="T31" fmla="*/ 55 h 149"/>
                <a:gd name="T32" fmla="*/ 42 w 98"/>
                <a:gd name="T33" fmla="*/ 0 h 149"/>
                <a:gd name="T34" fmla="*/ 73 w 98"/>
                <a:gd name="T35" fmla="*/ 15 h 149"/>
                <a:gd name="T36" fmla="*/ 73 w 98"/>
                <a:gd name="T37" fmla="*/ 15 h 149"/>
                <a:gd name="T38" fmla="*/ 75 w 98"/>
                <a:gd name="T39" fmla="*/ 2 h 149"/>
                <a:gd name="T40" fmla="*/ 98 w 98"/>
                <a:gd name="T41" fmla="*/ 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8" h="149">
                  <a:moveTo>
                    <a:pt x="49" y="85"/>
                  </a:moveTo>
                  <a:cubicBezTo>
                    <a:pt x="70" y="85"/>
                    <a:pt x="72" y="64"/>
                    <a:pt x="72" y="50"/>
                  </a:cubicBezTo>
                  <a:cubicBezTo>
                    <a:pt x="72" y="33"/>
                    <a:pt x="64" y="20"/>
                    <a:pt x="49" y="20"/>
                  </a:cubicBezTo>
                  <a:cubicBezTo>
                    <a:pt x="39" y="20"/>
                    <a:pt x="28" y="27"/>
                    <a:pt x="28" y="51"/>
                  </a:cubicBezTo>
                  <a:cubicBezTo>
                    <a:pt x="28" y="64"/>
                    <a:pt x="29" y="85"/>
                    <a:pt x="49" y="85"/>
                  </a:cubicBezTo>
                  <a:close/>
                  <a:moveTo>
                    <a:pt x="98" y="2"/>
                  </a:moveTo>
                  <a:cubicBezTo>
                    <a:pt x="98" y="102"/>
                    <a:pt x="98" y="102"/>
                    <a:pt x="98" y="102"/>
                  </a:cubicBezTo>
                  <a:cubicBezTo>
                    <a:pt x="98" y="119"/>
                    <a:pt x="97" y="148"/>
                    <a:pt x="47" y="149"/>
                  </a:cubicBezTo>
                  <a:cubicBezTo>
                    <a:pt x="26" y="149"/>
                    <a:pt x="7" y="141"/>
                    <a:pt x="3" y="123"/>
                  </a:cubicBezTo>
                  <a:cubicBezTo>
                    <a:pt x="30" y="118"/>
                    <a:pt x="30" y="118"/>
                    <a:pt x="30" y="118"/>
                  </a:cubicBezTo>
                  <a:cubicBezTo>
                    <a:pt x="32" y="123"/>
                    <a:pt x="35" y="128"/>
                    <a:pt x="50" y="128"/>
                  </a:cubicBezTo>
                  <a:cubicBezTo>
                    <a:pt x="65" y="128"/>
                    <a:pt x="72" y="122"/>
                    <a:pt x="72" y="105"/>
                  </a:cubicBezTo>
                  <a:cubicBezTo>
                    <a:pt x="72" y="93"/>
                    <a:pt x="72" y="93"/>
                    <a:pt x="72" y="93"/>
                  </a:cubicBezTo>
                  <a:cubicBezTo>
                    <a:pt x="71" y="92"/>
                    <a:pt x="71" y="92"/>
                    <a:pt x="71" y="92"/>
                  </a:cubicBezTo>
                  <a:cubicBezTo>
                    <a:pt x="67" y="100"/>
                    <a:pt x="60" y="108"/>
                    <a:pt x="44" y="108"/>
                  </a:cubicBezTo>
                  <a:cubicBezTo>
                    <a:pt x="19" y="108"/>
                    <a:pt x="0" y="91"/>
                    <a:pt x="0" y="55"/>
                  </a:cubicBezTo>
                  <a:cubicBezTo>
                    <a:pt x="0" y="20"/>
                    <a:pt x="20" y="0"/>
                    <a:pt x="42" y="0"/>
                  </a:cubicBezTo>
                  <a:cubicBezTo>
                    <a:pt x="63" y="0"/>
                    <a:pt x="71" y="10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98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  <p:sp>
          <p:nvSpPr>
            <p:cNvPr id="50" name="Freeform 12"/>
            <p:cNvSpPr>
              <a:spLocks noEditPoints="1"/>
            </p:cNvSpPr>
            <p:nvPr userDrawn="1"/>
          </p:nvSpPr>
          <p:spPr bwMode="auto">
            <a:xfrm>
              <a:off x="843760" y="4678363"/>
              <a:ext cx="58738" cy="26988"/>
            </a:xfrm>
            <a:custGeom>
              <a:avLst/>
              <a:gdLst>
                <a:gd name="T0" fmla="*/ 14 w 37"/>
                <a:gd name="T1" fmla="*/ 2 h 17"/>
                <a:gd name="T2" fmla="*/ 9 w 37"/>
                <a:gd name="T3" fmla="*/ 2 h 17"/>
                <a:gd name="T4" fmla="*/ 9 w 37"/>
                <a:gd name="T5" fmla="*/ 17 h 17"/>
                <a:gd name="T6" fmla="*/ 6 w 37"/>
                <a:gd name="T7" fmla="*/ 17 h 17"/>
                <a:gd name="T8" fmla="*/ 6 w 37"/>
                <a:gd name="T9" fmla="*/ 2 h 17"/>
                <a:gd name="T10" fmla="*/ 0 w 37"/>
                <a:gd name="T11" fmla="*/ 2 h 17"/>
                <a:gd name="T12" fmla="*/ 0 w 37"/>
                <a:gd name="T13" fmla="*/ 0 h 17"/>
                <a:gd name="T14" fmla="*/ 14 w 37"/>
                <a:gd name="T15" fmla="*/ 0 h 17"/>
                <a:gd name="T16" fmla="*/ 14 w 37"/>
                <a:gd name="T17" fmla="*/ 2 h 17"/>
                <a:gd name="T18" fmla="*/ 37 w 37"/>
                <a:gd name="T19" fmla="*/ 17 h 17"/>
                <a:gd name="T20" fmla="*/ 34 w 37"/>
                <a:gd name="T21" fmla="*/ 17 h 17"/>
                <a:gd name="T22" fmla="*/ 34 w 37"/>
                <a:gd name="T23" fmla="*/ 2 h 17"/>
                <a:gd name="T24" fmla="*/ 34 w 37"/>
                <a:gd name="T25" fmla="*/ 2 h 17"/>
                <a:gd name="T26" fmla="*/ 29 w 37"/>
                <a:gd name="T27" fmla="*/ 17 h 17"/>
                <a:gd name="T28" fmla="*/ 27 w 37"/>
                <a:gd name="T29" fmla="*/ 17 h 17"/>
                <a:gd name="T30" fmla="*/ 21 w 37"/>
                <a:gd name="T31" fmla="*/ 2 h 17"/>
                <a:gd name="T32" fmla="*/ 20 w 37"/>
                <a:gd name="T33" fmla="*/ 2 h 17"/>
                <a:gd name="T34" fmla="*/ 20 w 37"/>
                <a:gd name="T35" fmla="*/ 17 h 17"/>
                <a:gd name="T36" fmla="*/ 18 w 37"/>
                <a:gd name="T37" fmla="*/ 17 h 17"/>
                <a:gd name="T38" fmla="*/ 18 w 37"/>
                <a:gd name="T39" fmla="*/ 0 h 17"/>
                <a:gd name="T40" fmla="*/ 22 w 37"/>
                <a:gd name="T41" fmla="*/ 0 h 17"/>
                <a:gd name="T42" fmla="*/ 28 w 37"/>
                <a:gd name="T43" fmla="*/ 13 h 17"/>
                <a:gd name="T44" fmla="*/ 33 w 37"/>
                <a:gd name="T45" fmla="*/ 0 h 17"/>
                <a:gd name="T46" fmla="*/ 37 w 37"/>
                <a:gd name="T47" fmla="*/ 0 h 17"/>
                <a:gd name="T48" fmla="*/ 37 w 37"/>
                <a:gd name="T4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7" h="17">
                  <a:moveTo>
                    <a:pt x="14" y="2"/>
                  </a:moveTo>
                  <a:lnTo>
                    <a:pt x="9" y="2"/>
                  </a:lnTo>
                  <a:lnTo>
                    <a:pt x="9" y="17"/>
                  </a:lnTo>
                  <a:lnTo>
                    <a:pt x="6" y="17"/>
                  </a:lnTo>
                  <a:lnTo>
                    <a:pt x="6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4" y="2"/>
                  </a:lnTo>
                  <a:close/>
                  <a:moveTo>
                    <a:pt x="37" y="17"/>
                  </a:moveTo>
                  <a:lnTo>
                    <a:pt x="34" y="17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29" y="17"/>
                  </a:lnTo>
                  <a:lnTo>
                    <a:pt x="27" y="17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20" y="17"/>
                  </a:lnTo>
                  <a:lnTo>
                    <a:pt x="18" y="17"/>
                  </a:lnTo>
                  <a:lnTo>
                    <a:pt x="18" y="0"/>
                  </a:lnTo>
                  <a:lnTo>
                    <a:pt x="22" y="0"/>
                  </a:lnTo>
                  <a:lnTo>
                    <a:pt x="28" y="13"/>
                  </a:lnTo>
                  <a:lnTo>
                    <a:pt x="33" y="0"/>
                  </a:lnTo>
                  <a:lnTo>
                    <a:pt x="37" y="0"/>
                  </a:lnTo>
                  <a:lnTo>
                    <a:pt x="37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400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29" y="5653362"/>
            <a:ext cx="2220364" cy="80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22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021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498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486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851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26060" y="6332195"/>
            <a:ext cx="981038" cy="16421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t>Interne Orange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88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1" y="357717"/>
            <a:ext cx="11353799" cy="5708649"/>
          </a:xfrm>
        </p:spPr>
        <p:txBody>
          <a:bodyPr/>
          <a:lstStyle>
            <a:lvl1pPr>
              <a:spcBef>
                <a:spcPts val="0"/>
              </a:spcBef>
              <a:defRPr sz="4000"/>
            </a:lvl1pPr>
            <a:lvl2pPr marL="478355" indent="-478355">
              <a:spcBef>
                <a:spcPts val="0"/>
              </a:spcBef>
              <a:buClrTx/>
              <a:buSzPct val="100000"/>
              <a:buFont typeface="+mj-lt"/>
              <a:buAutoNum type="arabicPeriod"/>
              <a:defRPr sz="40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fr-FR" noProof="0" dirty="0"/>
              <a:t>Cliquez pour modifier le contenu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0396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18359" y="357717"/>
            <a:ext cx="8129119" cy="5708649"/>
          </a:xfrm>
        </p:spPr>
        <p:txBody>
          <a:bodyPr>
            <a:normAutofit/>
          </a:bodyPr>
          <a:lstStyle>
            <a:lvl1pPr>
              <a:lnSpc>
                <a:spcPct val="85000"/>
              </a:lnSpc>
              <a:spcBef>
                <a:spcPts val="0"/>
              </a:spcBef>
              <a:buNone/>
              <a:defRPr sz="7333" baseline="0"/>
            </a:lvl1pPr>
            <a:lvl2pPr>
              <a:lnSpc>
                <a:spcPct val="85000"/>
              </a:lnSpc>
              <a:spcBef>
                <a:spcPts val="0"/>
              </a:spcBef>
              <a:defRPr sz="7333"/>
            </a:lvl2pPr>
            <a:lvl3pPr>
              <a:defRPr sz="7333"/>
            </a:lvl3pPr>
            <a:lvl4pPr>
              <a:defRPr sz="7333"/>
            </a:lvl4pPr>
            <a:lvl5pPr>
              <a:defRPr sz="7333"/>
            </a:lvl5pPr>
          </a:lstStyle>
          <a:p>
            <a:pPr lvl="0"/>
            <a:r>
              <a:rPr lang="fr-FR" noProof="0" dirty="0"/>
              <a:t>Cliquez pour modifier le nom de la section </a:t>
            </a:r>
          </a:p>
          <a:p>
            <a:pPr lvl="1"/>
            <a:r>
              <a:rPr lang="fr-FR" noProof="0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30035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9101" y="1579034"/>
            <a:ext cx="5289240" cy="4487332"/>
          </a:xfrm>
        </p:spPr>
        <p:txBody>
          <a:bodyPr>
            <a:normAutofit/>
          </a:bodyPr>
          <a:lstStyle>
            <a:lvl1pPr>
              <a:defRPr sz="1867" baseline="0"/>
            </a:lvl1pPr>
            <a:lvl2pPr>
              <a:defRPr sz="1867" baseline="0">
                <a:solidFill>
                  <a:schemeClr val="tx1"/>
                </a:solidFill>
              </a:defRPr>
            </a:lvl2pPr>
            <a:lvl3pPr>
              <a:defRPr sz="1867" baseline="0">
                <a:solidFill>
                  <a:schemeClr val="tx1"/>
                </a:solidFill>
              </a:defRPr>
            </a:lvl3pPr>
            <a:lvl4pPr>
              <a:defRPr sz="1867" baseline="0">
                <a:solidFill>
                  <a:schemeClr val="tx1"/>
                </a:solidFill>
              </a:defRPr>
            </a:lvl4pPr>
            <a:lvl5pPr>
              <a:defRPr sz="1867" baseline="0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6393" y="1578264"/>
            <a:ext cx="5286507" cy="4485891"/>
          </a:xfrm>
        </p:spPr>
        <p:txBody>
          <a:bodyPr>
            <a:normAutofit/>
          </a:bodyPr>
          <a:lstStyle>
            <a:lvl1pPr>
              <a:defRPr sz="1867"/>
            </a:lvl1pPr>
            <a:lvl2pPr>
              <a:defRPr sz="1867">
                <a:solidFill>
                  <a:schemeClr val="tx1"/>
                </a:solidFill>
              </a:defRPr>
            </a:lvl2pPr>
            <a:lvl3pPr>
              <a:defRPr sz="1867">
                <a:solidFill>
                  <a:schemeClr val="tx1"/>
                </a:solidFill>
              </a:defRPr>
            </a:lvl3pPr>
            <a:lvl4pPr>
              <a:defRPr sz="1867">
                <a:solidFill>
                  <a:schemeClr val="tx1"/>
                </a:solidFill>
              </a:defRPr>
            </a:lvl4pPr>
            <a:lvl5pPr>
              <a:defRPr sz="1867">
                <a:solidFill>
                  <a:schemeClr val="tx1"/>
                </a:solidFill>
              </a:defRPr>
            </a:lvl5pPr>
            <a:lvl6pPr>
              <a:defRPr sz="1867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93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noProof="0" dirty="0"/>
              <a:t>Cliquez pour modifier le titre</a:t>
            </a:r>
          </a:p>
        </p:txBody>
      </p:sp>
    </p:spTree>
    <p:extLst>
      <p:ext uri="{BB962C8B-B14F-4D97-AF65-F5344CB8AC3E}">
        <p14:creationId xmlns:p14="http://schemas.microsoft.com/office/powerpoint/2010/main" val="101308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 pleine p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fr-FR" noProof="0" dirty="0"/>
              <a:t>Cliquez sur l'icône pour ajouter une photo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55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60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100" y="1579034"/>
            <a:ext cx="11353800" cy="4487333"/>
          </a:xfrm>
        </p:spPr>
        <p:txBody>
          <a:bodyPr/>
          <a:lstStyle>
            <a:lvl1pPr>
              <a:defRPr/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/>
            </a:lvl6pPr>
          </a:lstStyle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noProof="0" dirty="0" smtClean="0"/>
              <a:t>Cliquez pour modifier le titre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722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448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1600"/>
              </a:spcAft>
              <a:buClr>
                <a:srgbClr val="FFFFFF"/>
              </a:buClr>
              <a:defRPr/>
            </a:pPr>
            <a:fld id="{8702007A-2642-4DC4-A457-FD791426C840}" type="slidenum">
              <a:rPr sz="1067">
                <a:solidFill>
                  <a:srgbClr val="000000"/>
                </a:solidFill>
                <a:latin typeface="Helvetica 75 Bold" panose="020B0804020202020204" pitchFamily="34" charset="0"/>
              </a:rPr>
              <a:pPr>
                <a:lnSpc>
                  <a:spcPct val="85000"/>
                </a:lnSpc>
                <a:spcAft>
                  <a:spcPts val="1600"/>
                </a:spcAft>
                <a:buClr>
                  <a:srgbClr val="FFFFFF"/>
                </a:buClr>
                <a:defRPr/>
              </a:pPr>
              <a:t>‹N°›</a:t>
            </a:fld>
            <a:endParaRPr sz="1067">
              <a:solidFill>
                <a:srgbClr val="000000"/>
              </a:solidFill>
              <a:latin typeface="Helvetica 75 Bold" panose="020B08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076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53800" cy="9916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Cliquez pour modifier le titre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9100" y="1579034"/>
            <a:ext cx="11353800" cy="448733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noProof="0" dirty="0"/>
              <a:t>Cliquez pour modifier le texte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  <a:p>
            <a:pPr lvl="3"/>
            <a:r>
              <a:rPr lang="fr-FR" noProof="0" dirty="0"/>
              <a:t>Quatrième niveau</a:t>
            </a:r>
          </a:p>
          <a:p>
            <a:pPr lvl="4"/>
            <a:r>
              <a:rPr lang="fr-FR" noProof="0" dirty="0"/>
              <a:t>Cinquième niveau</a:t>
            </a:r>
          </a:p>
          <a:p>
            <a:pPr lvl="5"/>
            <a:r>
              <a:rPr lang="fr-FR" noProof="0" dirty="0"/>
              <a:t>Sixième niveau</a:t>
            </a:r>
          </a:p>
        </p:txBody>
      </p:sp>
      <p:sp>
        <p:nvSpPr>
          <p:cNvPr id="9" name="Text Placeholder 10"/>
          <p:cNvSpPr txBox="1">
            <a:spLocks/>
          </p:cNvSpPr>
          <p:nvPr/>
        </p:nvSpPr>
        <p:spPr>
          <a:xfrm>
            <a:off x="419100" y="6047314"/>
            <a:ext cx="366680" cy="446615"/>
          </a:xfrm>
          <a:prstGeom prst="rect">
            <a:avLst/>
          </a:prstGeom>
        </p:spPr>
        <p:txBody>
          <a:bodyPr wrap="square" lIns="9600" tIns="0" rIns="0" bIns="0" anchor="b">
            <a:normAutofit/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tx1"/>
              </a:buClr>
              <a:buSzTx/>
              <a:buFont typeface="Helvetica 75" panose="020B0804020202020204" pitchFamily="34" charset="0"/>
              <a:buNone/>
              <a:tabLst/>
              <a:defRPr lang="fr-FR" sz="1200" kern="1200" baseline="0" dirty="0" smtClean="0">
                <a:solidFill>
                  <a:schemeClr val="tx1">
                    <a:lumMod val="50000"/>
                  </a:schemeClr>
                </a:solidFill>
                <a:latin typeface="Helvetica 75" panose="020B0804020202020204" pitchFamily="34" charset="0"/>
                <a:ea typeface="+mn-ea"/>
                <a:cs typeface="+mn-cs"/>
              </a:defRPr>
            </a:lvl1pPr>
            <a:lvl2pPr marL="688975" indent="-231775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2pPr>
            <a:lvl3pPr marL="12446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baseline="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3pPr>
            <a:lvl4pPr marL="1663700" indent="-28575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 smtClean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4pPr>
            <a:lvl5pPr marL="2251075" indent="-596900" algn="l" defTabSz="914400" rtl="0" eaLnBrk="1" fontAlgn="base" latinLnBrk="0" hangingPunct="1">
              <a:spcBef>
                <a:spcPct val="0"/>
              </a:spcBef>
              <a:spcAft>
                <a:spcPts val="600"/>
              </a:spcAft>
              <a:buFont typeface="Helvetica 45 Light" pitchFamily="34" charset="0"/>
              <a:buChar char="–"/>
              <a:defRPr lang="fr-FR" sz="2000" kern="1200" dirty="0">
                <a:solidFill>
                  <a:schemeClr val="tx1"/>
                </a:solidFill>
                <a:latin typeface="Helvetica 75" panose="020B08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ts val="1600"/>
              </a:spcAft>
              <a:buClr>
                <a:srgbClr val="FFFFFF"/>
              </a:buClr>
              <a:buSzTx/>
              <a:buFont typeface="Helvetica 75" panose="020B0804020202020204" pitchFamily="34" charset="0"/>
              <a:buNone/>
              <a:tabLst/>
              <a:defRPr/>
            </a:pPr>
            <a:fld id="{8702007A-2642-4DC4-A457-FD791426C840}" type="slidenum"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 75 Bold" panose="020B0804020202020204" pitchFamily="34" charset="0"/>
                <a:ea typeface="+mn-ea"/>
                <a:cs typeface="+mn-cs"/>
              </a:rPr>
              <a:pPr marL="0" marR="0" lvl="0" indent="0" algn="l" defTabSz="1219170" rtl="0" eaLnBrk="1" fontAlgn="base" latinLnBrk="0" hangingPunct="1">
                <a:lnSpc>
                  <a:spcPct val="85000"/>
                </a:lnSpc>
                <a:spcBef>
                  <a:spcPct val="0"/>
                </a:spcBef>
                <a:spcAft>
                  <a:spcPts val="1600"/>
                </a:spcAft>
                <a:buClr>
                  <a:srgbClr val="FFFFFF"/>
                </a:buClr>
                <a:buSzTx/>
                <a:buFont typeface="Helvetica 75" panose="020B0804020202020204" pitchFamily="34" charset="0"/>
                <a:buNone/>
                <a:tabLst/>
                <a:defRPr/>
              </a:pPr>
              <a:t>‹N°›</a:t>
            </a:fld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elvetica 75 Bold" panose="020B08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97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marL="0" indent="0" algn="l" defTabSz="1219170" rtl="0" eaLnBrk="1" latinLnBrk="0" hangingPunct="1">
        <a:lnSpc>
          <a:spcPct val="90000"/>
        </a:lnSpc>
        <a:spcBef>
          <a:spcPct val="0"/>
        </a:spcBef>
        <a:buNone/>
        <a:defRPr sz="2667" kern="1200" spc="-27" baseline="0">
          <a:solidFill>
            <a:schemeClr val="bg2"/>
          </a:solidFill>
          <a:latin typeface="Helvetica 75 Bold" panose="020B0804020202020204" pitchFamily="34" charset="0"/>
          <a:ea typeface="+mj-ea"/>
          <a:cs typeface="+mj-cs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tabLst/>
        <a:defRPr sz="1867" kern="1200" spc="-27" baseline="0">
          <a:solidFill>
            <a:schemeClr val="bg2"/>
          </a:solidFill>
          <a:latin typeface="Helvetica 75 Bold" panose="020B0804020202020204" pitchFamily="34" charset="0"/>
          <a:ea typeface="+mn-ea"/>
          <a:cs typeface="+mn-cs"/>
        </a:defRPr>
      </a:lvl1pPr>
      <a:lvl2pPr marL="0" indent="0" algn="l" defTabSz="1219170" rtl="0" eaLnBrk="1" latinLnBrk="0" hangingPunct="1">
        <a:lnSpc>
          <a:spcPct val="90000"/>
        </a:lnSpc>
        <a:spcBef>
          <a:spcPts val="800"/>
        </a:spcBef>
        <a:buClr>
          <a:schemeClr val="bg1"/>
        </a:buClr>
        <a:buSzPct val="25000"/>
        <a:buFont typeface="Calibri" panose="020F0502020204030204" pitchFamily="34" charset="0"/>
        <a:buNone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2pPr>
      <a:lvl3pPr marL="241294" indent="-241294" algn="l" defTabSz="1219170" rtl="0" eaLnBrk="1" latinLnBrk="0" hangingPunct="1">
        <a:lnSpc>
          <a:spcPct val="90000"/>
        </a:lnSpc>
        <a:spcBef>
          <a:spcPts val="800"/>
        </a:spcBef>
        <a:buClr>
          <a:schemeClr val="bg2"/>
        </a:buClr>
        <a:buFont typeface="Wingdings" panose="05000000000000000000" pitchFamily="2" charset="2"/>
        <a:buChar char="§"/>
        <a:defRPr sz="1867" kern="1200" spc="-27" baseline="0">
          <a:solidFill>
            <a:schemeClr val="tx1"/>
          </a:solidFill>
          <a:latin typeface="Helvetica 75 Bold" panose="020B0804020202020204" pitchFamily="34" charset="0"/>
          <a:ea typeface="+mn-ea"/>
          <a:cs typeface="+mn-cs"/>
        </a:defRPr>
      </a:lvl3pPr>
      <a:lvl4pPr marL="543970" indent="-253994" algn="l" defTabSz="1219170" rtl="0" eaLnBrk="1" latinLnBrk="0" hangingPunct="1">
        <a:lnSpc>
          <a:spcPct val="90000"/>
        </a:lnSpc>
        <a:spcBef>
          <a:spcPct val="20000"/>
        </a:spcBef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4pPr>
      <a:lvl5pPr marL="793731" indent="-230712" algn="l" defTabSz="1219170" rtl="0" eaLnBrk="1" latinLnBrk="0" hangingPunct="1">
        <a:lnSpc>
          <a:spcPct val="90000"/>
        </a:lnSpc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1867" kern="1200" spc="-27" baseline="0">
          <a:solidFill>
            <a:schemeClr val="tx1"/>
          </a:solidFill>
          <a:latin typeface="Helvetica 55 Roman" panose="000B0500000000000000" pitchFamily="34" charset="0"/>
          <a:ea typeface="+mn-ea"/>
          <a:cs typeface="+mn-cs"/>
        </a:defRPr>
      </a:lvl5pPr>
      <a:lvl6pPr marL="1066773" indent="-253994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7" kern="1200">
          <a:solidFill>
            <a:schemeClr val="tx1"/>
          </a:solidFill>
          <a:latin typeface="Helvetica 55 Roman" panose="020B0604020202020204" pitchFamily="34" charset="0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dsonn\Pictures\U300980_medium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87"/>
          <a:stretch/>
        </p:blipFill>
        <p:spPr bwMode="auto">
          <a:xfrm>
            <a:off x="-1" y="8699"/>
            <a:ext cx="12192001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00850" y="721669"/>
            <a:ext cx="4908550" cy="992832"/>
          </a:xfrm>
        </p:spPr>
        <p:txBody>
          <a:bodyPr/>
          <a:lstStyle/>
          <a:p>
            <a:r>
              <a:rPr lang="fr-FR" sz="4200" dirty="0" smtClean="0"/>
              <a:t>Service de tests </a:t>
            </a:r>
            <a:br>
              <a:rPr lang="fr-FR" sz="4200" dirty="0" smtClean="0"/>
            </a:br>
            <a:r>
              <a:rPr lang="fr-FR" sz="4200" dirty="0" smtClean="0"/>
              <a:t>d’objets connectés</a:t>
            </a:r>
            <a:endParaRPr lang="fr-FR" sz="4200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6877049" y="1920875"/>
            <a:ext cx="5774921" cy="1083944"/>
          </a:xfrm>
        </p:spPr>
        <p:txBody>
          <a:bodyPr/>
          <a:lstStyle/>
          <a:p>
            <a:r>
              <a:rPr lang="fr-FR" sz="3200" b="1" dirty="0" smtClean="0">
                <a:solidFill>
                  <a:schemeClr val="bg2"/>
                </a:solidFill>
              </a:rPr>
              <a:t>Evaluer la </a:t>
            </a:r>
            <a:r>
              <a:rPr lang="fr-FR" sz="3200" b="1" dirty="0">
                <a:solidFill>
                  <a:schemeClr val="bg2"/>
                </a:solidFill>
              </a:rPr>
              <a:t>performance </a:t>
            </a:r>
            <a:endParaRPr lang="fr-FR" sz="3200" b="1" dirty="0" smtClean="0">
              <a:solidFill>
                <a:schemeClr val="bg2"/>
              </a:solidFill>
            </a:endParaRPr>
          </a:p>
          <a:p>
            <a:r>
              <a:rPr lang="fr-FR" sz="3200" b="1" dirty="0" smtClean="0">
                <a:solidFill>
                  <a:schemeClr val="bg2"/>
                </a:solidFill>
              </a:rPr>
              <a:t>de ses </a:t>
            </a:r>
            <a:r>
              <a:rPr lang="fr-FR" sz="3200" b="1" dirty="0">
                <a:solidFill>
                  <a:schemeClr val="bg2"/>
                </a:solidFill>
              </a:rPr>
              <a:t>devices </a:t>
            </a:r>
            <a:r>
              <a:rPr lang="fr-FR" sz="3200" b="1" dirty="0" smtClean="0">
                <a:solidFill>
                  <a:schemeClr val="bg2"/>
                </a:solidFill>
              </a:rPr>
              <a:t>LoRaWAN®</a:t>
            </a:r>
            <a:r>
              <a:rPr lang="fr-FR" sz="2400" dirty="0" smtClean="0">
                <a:solidFill>
                  <a:schemeClr val="bg2"/>
                </a:solidFill>
                <a:latin typeface="Helvetica 55 Roman" pitchFamily="34" charset="0"/>
              </a:rPr>
              <a:t> </a:t>
            </a:r>
            <a:endParaRPr lang="fr-FR" sz="2400" dirty="0">
              <a:solidFill>
                <a:schemeClr val="bg2"/>
              </a:solidFill>
              <a:latin typeface="Helvetica 55 Roman" pitchFamily="34" charset="0"/>
            </a:endParaRPr>
          </a:p>
          <a:p>
            <a:endParaRPr lang="fr-FR" dirty="0" smtClean="0">
              <a:solidFill>
                <a:srgbClr val="FF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802435"/>
            <a:ext cx="2103437" cy="758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302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ux hommes examinant un objet"/>
          <p:cNvPicPr>
            <a:picLocks noChangeAspect="1" noChangeArrowheads="1"/>
          </p:cNvPicPr>
          <p:nvPr/>
        </p:nvPicPr>
        <p:blipFill rotWithShape="1">
          <a:blip r:embed="rId3" cstate="print"/>
          <a:srcRect t="12726" b="23422"/>
          <a:stretch/>
        </p:blipFill>
        <p:spPr bwMode="auto">
          <a:xfrm>
            <a:off x="7954019" y="2916201"/>
            <a:ext cx="4143419" cy="1841836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352400" y="224938"/>
            <a:ext cx="11435946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00"/>
                </a:solidFill>
                <a:latin typeface="Helvetica 75 Bold" panose="020B0804020202020204" pitchFamily="34" charset="0"/>
                <a:ea typeface="MS PGothic" pitchFamily="34" charset="-128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5pPr>
            <a:lvl6pPr marL="4572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9144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1828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r>
              <a:rPr lang="fr-FR" sz="3200" dirty="0" smtClean="0"/>
              <a:t>Certification des objets </a:t>
            </a:r>
            <a:r>
              <a:rPr lang="fr-FR" sz="3200" dirty="0" smtClean="0"/>
              <a:t>connectés- qu’est-ce que c’est ?</a:t>
            </a:r>
            <a:endParaRPr lang="fr-FR" sz="3200" dirty="0"/>
          </a:p>
        </p:txBody>
      </p:sp>
      <p:sp>
        <p:nvSpPr>
          <p:cNvPr id="5" name="Rectangle 4"/>
          <p:cNvSpPr/>
          <p:nvPr/>
        </p:nvSpPr>
        <p:spPr>
          <a:xfrm>
            <a:off x="1069274" y="1032193"/>
            <a:ext cx="111227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sz="2400" kern="0" spc="-27" dirty="0">
                <a:solidFill>
                  <a:srgbClr val="000000"/>
                </a:solidFill>
                <a:latin typeface="Helvetica 75 Bold" panose="020B0804020202020204" pitchFamily="34" charset="0"/>
              </a:rPr>
              <a:t>Un service de certification et de test des objets </a:t>
            </a:r>
            <a:r>
              <a:rPr lang="fr-FR" sz="2400" kern="0" spc="-27" dirty="0" err="1">
                <a:solidFill>
                  <a:srgbClr val="000000"/>
                </a:solidFill>
                <a:latin typeface="Helvetica 75 Bold" panose="020B0804020202020204" pitchFamily="34" charset="0"/>
              </a:rPr>
              <a:t>IoT</a:t>
            </a:r>
            <a:r>
              <a:rPr lang="fr-FR" sz="2400" kern="0" spc="-27" dirty="0">
                <a:solidFill>
                  <a:srgbClr val="000000"/>
                </a:solidFill>
                <a:latin typeface="Helvetica 75 Bold" panose="020B0804020202020204" pitchFamily="34" charset="0"/>
              </a:rPr>
              <a:t> accrédité par Orange</a:t>
            </a:r>
            <a:endParaRPr lang="fr-FR" sz="1600" kern="0" dirty="0">
              <a:solidFill>
                <a:sysClr val="windowText" lastClr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3335" y="1990220"/>
            <a:ext cx="98451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>
                <a:solidFill>
                  <a:srgbClr val="1C254D"/>
                </a:solidFill>
                <a:latin typeface="Raleway"/>
              </a:rPr>
              <a:t>Valider </a:t>
            </a:r>
            <a:r>
              <a:rPr lang="fr-FR" sz="1600" dirty="0">
                <a:solidFill>
                  <a:srgbClr val="1C254D"/>
                </a:solidFill>
                <a:latin typeface="Raleway"/>
              </a:rPr>
              <a:t>le fonctionnement de votre capteur sur le réseau </a:t>
            </a:r>
            <a:r>
              <a:rPr lang="fr-FR" sz="1600" dirty="0" err="1">
                <a:solidFill>
                  <a:srgbClr val="1C254D"/>
                </a:solidFill>
                <a:latin typeface="Raleway"/>
              </a:rPr>
              <a:t>LoRaWAN</a:t>
            </a:r>
            <a:r>
              <a:rPr lang="fr-FR" sz="1600" dirty="0" smtClean="0">
                <a:solidFill>
                  <a:srgbClr val="1C254D"/>
                </a:solidFill>
                <a:latin typeface="Raleway"/>
              </a:rPr>
              <a:t>® d’Orange </a:t>
            </a:r>
            <a:r>
              <a:rPr lang="fr-FR" sz="1600" dirty="0">
                <a:solidFill>
                  <a:srgbClr val="1C254D"/>
                </a:solidFill>
                <a:latin typeface="Raleway"/>
              </a:rPr>
              <a:t>(</a:t>
            </a:r>
            <a:r>
              <a:rPr lang="fr-FR" sz="1600" dirty="0" smtClean="0">
                <a:solidFill>
                  <a:srgbClr val="1C254D"/>
                </a:solidFill>
                <a:latin typeface="Raleway"/>
              </a:rPr>
              <a:t>1.0.2/3 classe </a:t>
            </a:r>
            <a:r>
              <a:rPr lang="fr-FR" sz="1600" dirty="0">
                <a:solidFill>
                  <a:srgbClr val="1C254D"/>
                </a:solidFill>
                <a:latin typeface="Raleway"/>
              </a:rPr>
              <a:t>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C254D"/>
                </a:solidFill>
                <a:latin typeface="Raleway"/>
              </a:rPr>
              <a:t>Utilisation du Label d’approbation Orange </a:t>
            </a:r>
            <a:r>
              <a:rPr lang="fr-FR" sz="1600" dirty="0" err="1">
                <a:solidFill>
                  <a:srgbClr val="1C254D"/>
                </a:solidFill>
                <a:latin typeface="Raleway"/>
              </a:rPr>
              <a:t>LoRaWAN</a:t>
            </a:r>
            <a:r>
              <a:rPr lang="fr-FR" sz="1600" dirty="0">
                <a:solidFill>
                  <a:srgbClr val="1C254D"/>
                </a:solidFill>
                <a:latin typeface="Raleway"/>
              </a:rPr>
              <a:t>®.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1C254D"/>
                </a:solidFill>
                <a:latin typeface="Raleway"/>
              </a:rPr>
              <a:t>Etre accrédité par la </a:t>
            </a:r>
            <a:r>
              <a:rPr lang="fr-FR" sz="1600" dirty="0" err="1">
                <a:solidFill>
                  <a:srgbClr val="1C254D"/>
                </a:solidFill>
                <a:latin typeface="Raleway"/>
              </a:rPr>
              <a:t>LoRa</a:t>
            </a:r>
            <a:r>
              <a:rPr lang="fr-FR" sz="1600" dirty="0">
                <a:solidFill>
                  <a:srgbClr val="1C254D"/>
                </a:solidFill>
                <a:latin typeface="Raleway"/>
              </a:rPr>
              <a:t> Alliance.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400" y="961377"/>
            <a:ext cx="645939" cy="68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" name="Image 2047"/>
          <p:cNvPicPr>
            <a:picLocks noChangeAspect="1"/>
          </p:cNvPicPr>
          <p:nvPr/>
        </p:nvPicPr>
        <p:blipFill rotWithShape="1">
          <a:blip r:embed="rId5"/>
          <a:srcRect t="20200"/>
          <a:stretch/>
        </p:blipFill>
        <p:spPr>
          <a:xfrm>
            <a:off x="333115" y="3557229"/>
            <a:ext cx="7620904" cy="311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416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fr-FR" dirty="0" smtClean="0">
                <a:latin typeface="Helvetica 55 Roman" panose="020B0604020202020204" pitchFamily="34" charset="0"/>
              </a:rPr>
              <a:t>Les fabricants </a:t>
            </a:r>
            <a:r>
              <a:rPr lang="fr-FR" dirty="0">
                <a:latin typeface="Helvetica 55 Roman" panose="020B0604020202020204" pitchFamily="34" charset="0"/>
              </a:rPr>
              <a:t>d’objets connectés qui </a:t>
            </a:r>
            <a:r>
              <a:rPr lang="fr-FR" dirty="0" smtClean="0">
                <a:latin typeface="Helvetica 55 Roman" panose="020B0604020202020204" pitchFamily="34" charset="0"/>
              </a:rPr>
              <a:t>veulent : 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dirty="0" smtClean="0">
                <a:latin typeface="Helvetica 55 Roman" panose="020B0604020202020204" pitchFamily="34" charset="0"/>
              </a:rPr>
              <a:t>- Faire certifier </a:t>
            </a:r>
            <a:r>
              <a:rPr lang="fr-FR" dirty="0">
                <a:latin typeface="Helvetica 55 Roman" panose="020B0604020202020204" pitchFamily="34" charset="0"/>
              </a:rPr>
              <a:t>leurs </a:t>
            </a:r>
            <a:r>
              <a:rPr lang="fr-FR" dirty="0" err="1">
                <a:latin typeface="Helvetica 55 Roman" panose="020B0604020202020204" pitchFamily="34" charset="0"/>
              </a:rPr>
              <a:t>devices</a:t>
            </a:r>
            <a:r>
              <a:rPr lang="fr-FR" dirty="0">
                <a:latin typeface="Helvetica 55 Roman" panose="020B0604020202020204" pitchFamily="34" charset="0"/>
              </a:rPr>
              <a:t> au réseau </a:t>
            </a:r>
            <a:r>
              <a:rPr lang="fr-FR" dirty="0" err="1">
                <a:latin typeface="Helvetica 55 Roman" panose="020B0604020202020204" pitchFamily="34" charset="0"/>
              </a:rPr>
              <a:t>LoRa</a:t>
            </a:r>
            <a:r>
              <a:rPr lang="fr-FR" dirty="0">
                <a:latin typeface="Helvetica 55 Roman" panose="020B0604020202020204" pitchFamily="34" charset="0"/>
              </a:rPr>
              <a:t>® Orange, avec ou sans contrat de connectivité </a:t>
            </a:r>
            <a:r>
              <a:rPr lang="fr-FR" dirty="0" smtClean="0">
                <a:latin typeface="Helvetica 55 Roman" panose="020B0604020202020204" pitchFamily="34" charset="0"/>
              </a:rPr>
              <a:t>associé</a:t>
            </a:r>
          </a:p>
          <a:p>
            <a:pPr marL="342900" lvl="1" indent="-342900">
              <a:buFont typeface="Wingdings" panose="05000000000000000000" pitchFamily="2" charset="2"/>
              <a:buChar char="§"/>
            </a:pPr>
            <a:r>
              <a:rPr lang="fr-FR" dirty="0" smtClean="0">
                <a:latin typeface="Helvetica 55 Roman" panose="020B0604020202020204" pitchFamily="34" charset="0"/>
              </a:rPr>
              <a:t>- Faire évaluer la qualité de leurs </a:t>
            </a:r>
            <a:r>
              <a:rPr lang="fr-FR" dirty="0" err="1" smtClean="0">
                <a:latin typeface="Helvetica 55 Roman" panose="020B0604020202020204" pitchFamily="34" charset="0"/>
              </a:rPr>
              <a:t>devices</a:t>
            </a:r>
            <a:endParaRPr lang="fr-FR" dirty="0" smtClean="0">
              <a:latin typeface="Helvetica 55 Roman" panose="020B0604020202020204" pitchFamily="34" charset="0"/>
            </a:endParaRPr>
          </a:p>
          <a:p>
            <a:pPr marL="342900" lvl="1" indent="-342900">
              <a:buFontTx/>
              <a:buChar char="-"/>
            </a:pPr>
            <a:endParaRPr lang="fr-FR" dirty="0">
              <a:latin typeface="Helvetica 55 Roman" panose="020B0604020202020204" pitchFamily="34" charset="0"/>
            </a:endParaRPr>
          </a:p>
          <a:p>
            <a:pPr lvl="1"/>
            <a:r>
              <a:rPr lang="fr-FR" b="1" u="sng" dirty="0" smtClean="0">
                <a:latin typeface="Helvetica 55 Roman" panose="020B0604020202020204" pitchFamily="34" charset="0"/>
              </a:rPr>
              <a:t>Remarque : </a:t>
            </a:r>
            <a:endParaRPr lang="fr-FR" b="1" u="sng" dirty="0">
              <a:latin typeface="Helvetica 55 Roman" panose="020B0604020202020204" pitchFamily="34" charset="0"/>
            </a:endParaRPr>
          </a:p>
          <a:p>
            <a:pPr lvl="1"/>
            <a:r>
              <a:rPr lang="fr-FR" dirty="0">
                <a:latin typeface="Helvetica 55 Roman" panose="020B0604020202020204" pitchFamily="34" charset="0"/>
              </a:rPr>
              <a:t>Ne sont pas concernés les fabricants avec lesquels nous élaborons des </a:t>
            </a:r>
            <a:r>
              <a:rPr lang="fr-FR" dirty="0" smtClean="0">
                <a:latin typeface="Helvetica 55 Roman" panose="020B0604020202020204" pitchFamily="34" charset="0"/>
              </a:rPr>
              <a:t>produits packagés </a:t>
            </a:r>
            <a:r>
              <a:rPr lang="fr-FR" dirty="0">
                <a:latin typeface="Helvetica 55 Roman" panose="020B0604020202020204" pitchFamily="34" charset="0"/>
              </a:rPr>
              <a:t>Orange </a:t>
            </a:r>
            <a:r>
              <a:rPr lang="fr-FR" dirty="0" smtClean="0">
                <a:latin typeface="Helvetica 55 Roman" panose="020B0604020202020204" pitchFamily="34" charset="0"/>
              </a:rPr>
              <a:t>(smart </a:t>
            </a:r>
            <a:r>
              <a:rPr lang="fr-FR" dirty="0" err="1">
                <a:latin typeface="Helvetica 55 Roman" panose="020B0604020202020204" pitchFamily="34" charset="0"/>
              </a:rPr>
              <a:t>tracking</a:t>
            </a:r>
            <a:r>
              <a:rPr lang="fr-FR" dirty="0">
                <a:latin typeface="Helvetica 55 Roman" panose="020B0604020202020204" pitchFamily="34" charset="0"/>
              </a:rPr>
              <a:t>, </a:t>
            </a:r>
            <a:r>
              <a:rPr lang="fr-FR" dirty="0" smtClean="0">
                <a:latin typeface="Helvetica 55 Roman" panose="020B0604020202020204" pitchFamily="34" charset="0"/>
              </a:rPr>
              <a:t>smart </a:t>
            </a:r>
            <a:r>
              <a:rPr lang="fr-FR" dirty="0" err="1" smtClean="0">
                <a:latin typeface="Helvetica 55 Roman" panose="020B0604020202020204" pitchFamily="34" charset="0"/>
              </a:rPr>
              <a:t>operations</a:t>
            </a:r>
            <a:r>
              <a:rPr lang="fr-FR" dirty="0" smtClean="0">
                <a:latin typeface="Helvetica 55 Roman" panose="020B0604020202020204" pitchFamily="34" charset="0"/>
              </a:rPr>
              <a:t>, etc.), </a:t>
            </a:r>
            <a:r>
              <a:rPr lang="fr-FR" dirty="0">
                <a:latin typeface="Helvetica 55 Roman" panose="020B0604020202020204" pitchFamily="34" charset="0"/>
              </a:rPr>
              <a:t>et les fabricants que nous embarquons sur des </a:t>
            </a:r>
            <a:r>
              <a:rPr lang="fr-FR" dirty="0" smtClean="0">
                <a:latin typeface="Helvetica 55 Roman" panose="020B0604020202020204" pitchFamily="34" charset="0"/>
              </a:rPr>
              <a:t>OSM qui répondent à un </a:t>
            </a:r>
            <a:r>
              <a:rPr lang="fr-FR" dirty="0" err="1" smtClean="0">
                <a:latin typeface="Helvetica 55 Roman" panose="020B0604020202020204" pitchFamily="34" charset="0"/>
              </a:rPr>
              <a:t>process</a:t>
            </a:r>
            <a:r>
              <a:rPr lang="fr-FR" dirty="0" smtClean="0">
                <a:latin typeface="Helvetica 55 Roman" panose="020B0604020202020204" pitchFamily="34" charset="0"/>
              </a:rPr>
              <a:t> différent.</a:t>
            </a:r>
            <a:endParaRPr lang="fr-FR" dirty="0">
              <a:latin typeface="Helvetica 55 Roman" panose="020B0604020202020204" pitchFamily="34" charset="0"/>
            </a:endParaRPr>
          </a:p>
        </p:txBody>
      </p:sp>
      <p:sp>
        <p:nvSpPr>
          <p:cNvPr id="4" name="Titr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00"/>
                </a:solidFill>
                <a:latin typeface="Helvetica 75 Bold" panose="020B0804020202020204" pitchFamily="34" charset="0"/>
                <a:ea typeface="MS PGothic" pitchFamily="34" charset="-128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5pPr>
            <a:lvl6pPr marL="4572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9144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1828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r>
              <a:rPr lang="fr-FR" sz="3200" dirty="0" smtClean="0"/>
              <a:t>Certification des objets </a:t>
            </a:r>
            <a:r>
              <a:rPr lang="fr-FR" sz="3200" dirty="0" smtClean="0"/>
              <a:t>connectés- pour qui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423642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à coins arrondis 50"/>
          <p:cNvSpPr/>
          <p:nvPr/>
        </p:nvSpPr>
        <p:spPr>
          <a:xfrm>
            <a:off x="767101" y="6137127"/>
            <a:ext cx="11005799" cy="515849"/>
          </a:xfrm>
          <a:prstGeom prst="round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23875" y="2684810"/>
            <a:ext cx="10850994" cy="22068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L’offre : </a:t>
            </a:r>
            <a:br>
              <a:rPr lang="fr-FR" dirty="0" smtClean="0"/>
            </a:br>
            <a:r>
              <a:rPr lang="fr-FR" dirty="0" smtClean="0">
                <a:solidFill>
                  <a:schemeClr val="tx1"/>
                </a:solidFill>
              </a:rPr>
              <a:t>un service de certification et de test des objets </a:t>
            </a:r>
            <a:r>
              <a:rPr lang="fr-FR" dirty="0" err="1" smtClean="0">
                <a:solidFill>
                  <a:schemeClr val="tx1"/>
                </a:solidFill>
              </a:rPr>
              <a:t>IoT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sz="1600" i="1" dirty="0"/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2372738" y="3185695"/>
            <a:ext cx="1808426" cy="139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17" name="Rectangle 16"/>
          <p:cNvSpPr>
            <a:spLocks noChangeAspect="1"/>
          </p:cNvSpPr>
          <p:nvPr/>
        </p:nvSpPr>
        <p:spPr>
          <a:xfrm>
            <a:off x="4385397" y="3155390"/>
            <a:ext cx="1393383" cy="1392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18" name="Rectangle 17"/>
          <p:cNvSpPr>
            <a:spLocks noChangeAspect="1"/>
          </p:cNvSpPr>
          <p:nvPr/>
        </p:nvSpPr>
        <p:spPr>
          <a:xfrm>
            <a:off x="6188393" y="3141760"/>
            <a:ext cx="1392000" cy="139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19" name="Rectangle 18"/>
          <p:cNvSpPr>
            <a:spLocks noChangeAspect="1"/>
          </p:cNvSpPr>
          <p:nvPr/>
        </p:nvSpPr>
        <p:spPr>
          <a:xfrm>
            <a:off x="7947924" y="3139075"/>
            <a:ext cx="1392000" cy="139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28" name="Triangle isocèle 27"/>
          <p:cNvSpPr>
            <a:spLocks noChangeAspect="1"/>
          </p:cNvSpPr>
          <p:nvPr/>
        </p:nvSpPr>
        <p:spPr>
          <a:xfrm rot="5400000">
            <a:off x="10507870" y="3551807"/>
            <a:ext cx="2206837" cy="472842"/>
          </a:xfrm>
          <a:prstGeom prst="triangle">
            <a:avLst>
              <a:gd name="adj" fmla="val 50672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sp>
        <p:nvSpPr>
          <p:cNvPr id="33" name="Rectangle 32"/>
          <p:cNvSpPr>
            <a:spLocks noChangeAspect="1"/>
          </p:cNvSpPr>
          <p:nvPr/>
        </p:nvSpPr>
        <p:spPr>
          <a:xfrm>
            <a:off x="9727730" y="3146003"/>
            <a:ext cx="1392000" cy="139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/>
            <a:endParaRPr lang="fr-FR" sz="2133" dirty="0">
              <a:solidFill>
                <a:srgbClr val="000000"/>
              </a:solidFill>
              <a:latin typeface="Helvetica 75 Bold"/>
            </a:endParaRPr>
          </a:p>
        </p:txBody>
      </p:sp>
      <p:grpSp>
        <p:nvGrpSpPr>
          <p:cNvPr id="36" name="Groupe 35"/>
          <p:cNvGrpSpPr/>
          <p:nvPr/>
        </p:nvGrpSpPr>
        <p:grpSpPr>
          <a:xfrm>
            <a:off x="2846281" y="3315264"/>
            <a:ext cx="783804" cy="674755"/>
            <a:chOff x="8246721" y="4096547"/>
            <a:chExt cx="864096" cy="743875"/>
          </a:xfrm>
        </p:grpSpPr>
        <p:grpSp>
          <p:nvGrpSpPr>
            <p:cNvPr id="37" name="Groupe 36"/>
            <p:cNvGrpSpPr/>
            <p:nvPr/>
          </p:nvGrpSpPr>
          <p:grpSpPr>
            <a:xfrm>
              <a:off x="8246721" y="4096547"/>
              <a:ext cx="864096" cy="743875"/>
              <a:chOff x="10263424" y="-2788161"/>
              <a:chExt cx="1728192" cy="1298763"/>
            </a:xfrm>
          </p:grpSpPr>
          <p:pic>
            <p:nvPicPr>
              <p:cNvPr id="40" name="Picture 3" descr="C:\Users\nmbv6866\Documents\A. Marketplace\Pictogrammes\Réseau LoRa Orange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681689" y="-2788161"/>
                <a:ext cx="838199" cy="8529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ZoneTexte 40"/>
              <p:cNvSpPr txBox="1"/>
              <p:nvPr/>
            </p:nvSpPr>
            <p:spPr>
              <a:xfrm>
                <a:off x="10263424" y="-2081805"/>
                <a:ext cx="1728192" cy="5924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1219170"/>
                <a:r>
                  <a:rPr lang="fr-FR" sz="700" dirty="0">
                    <a:solidFill>
                      <a:srgbClr val="000000"/>
                    </a:solidFill>
                    <a:latin typeface="Helvetica 55 Roman" panose="020B0604020202020204" pitchFamily="34" charset="0"/>
                  </a:rPr>
                  <a:t>Orange </a:t>
                </a:r>
                <a:r>
                  <a:rPr lang="fr-FR" sz="700" dirty="0" smtClean="0">
                    <a:solidFill>
                      <a:srgbClr val="000000"/>
                    </a:solidFill>
                    <a:latin typeface="Helvetica 55 Roman" panose="020B0604020202020204" pitchFamily="34" charset="0"/>
                  </a:rPr>
                  <a:t>LoRa</a:t>
                </a:r>
                <a:r>
                  <a:rPr lang="fr-FR" sz="700" baseline="30000" dirty="0" smtClean="0">
                    <a:solidFill>
                      <a:srgbClr val="000000"/>
                    </a:solidFill>
                    <a:latin typeface="Helvetica 55 Roman" panose="020B0604020202020204" pitchFamily="34" charset="0"/>
                  </a:rPr>
                  <a:t>®</a:t>
                </a:r>
                <a:r>
                  <a:rPr lang="fr-FR" sz="700" dirty="0" smtClean="0">
                    <a:solidFill>
                      <a:srgbClr val="000000"/>
                    </a:solidFill>
                    <a:latin typeface="Helvetica 55 Roman" panose="020B0604020202020204" pitchFamily="34" charset="0"/>
                  </a:rPr>
                  <a:t> </a:t>
                </a:r>
                <a:r>
                  <a:rPr lang="fr-FR" sz="700" dirty="0">
                    <a:solidFill>
                      <a:srgbClr val="000000"/>
                    </a:solidFill>
                    <a:latin typeface="Helvetica 55 Roman" panose="020B0604020202020204" pitchFamily="34" charset="0"/>
                  </a:rPr>
                  <a:t>network</a:t>
                </a: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8340650" y="4130014"/>
              <a:ext cx="679217" cy="660725"/>
            </a:xfrm>
            <a:prstGeom prst="rect">
              <a:avLst/>
            </a:prstGeom>
            <a:noFill/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/>
              <a:endParaRPr lang="fr-FR" sz="2400">
                <a:solidFill>
                  <a:srgbClr val="FFFFFF"/>
                </a:solidFill>
                <a:latin typeface="Helvetica 75 Bold"/>
              </a:endParaRPr>
            </a:p>
          </p:txBody>
        </p:sp>
      </p:grpSp>
      <p:pic>
        <p:nvPicPr>
          <p:cNvPr id="42" name="Picture 2" descr="C:\Users\dsonn\Pictures\Pictos\Mon_reseau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728" y="3290946"/>
            <a:ext cx="795530" cy="79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C:\Users\dsonn\Pictures\Pictos\Battery_full_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637" y="3453768"/>
            <a:ext cx="799920" cy="79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3" descr="C:\Users\dsonn\Pictures\Pictos\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961" y="3159248"/>
            <a:ext cx="986788" cy="98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Image 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540" y="3425971"/>
            <a:ext cx="864000" cy="86400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2331531" y="4080625"/>
            <a:ext cx="1878208" cy="343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800" dirty="0" smtClean="0">
                <a:solidFill>
                  <a:schemeClr val="bg1"/>
                </a:solidFill>
                <a:latin typeface="Helvetica 75 Bold"/>
              </a:rPr>
              <a:t>Interopérabilité </a:t>
            </a:r>
            <a:r>
              <a:rPr lang="en-US" altLang="fr-FR" sz="800" dirty="0" smtClean="0">
                <a:solidFill>
                  <a:schemeClr val="bg1"/>
                </a:solidFill>
              </a:rPr>
              <a:t>LoRaWAN</a:t>
            </a:r>
            <a:r>
              <a:rPr lang="fr-FR" sz="800" b="1" baseline="30000" dirty="0" smtClean="0">
                <a:solidFill>
                  <a:schemeClr val="bg1"/>
                </a:solidFill>
              </a:rPr>
              <a:t>® </a:t>
            </a:r>
            <a:r>
              <a:rPr lang="fr-FR" sz="800" dirty="0" smtClean="0">
                <a:solidFill>
                  <a:schemeClr val="bg1"/>
                </a:solidFill>
                <a:latin typeface="Helvetica 75 Bold"/>
              </a:rPr>
              <a:t>(1.0.2/3)</a:t>
            </a:r>
          </a:p>
          <a:p>
            <a:pPr algn="ctr" defTabSz="1219170"/>
            <a:r>
              <a:rPr lang="fr-FR" sz="800" smtClean="0">
                <a:solidFill>
                  <a:schemeClr val="bg1"/>
                </a:solidFill>
                <a:latin typeface="Helvetica 75 Bold"/>
              </a:rPr>
              <a:t>Europe</a:t>
            </a:r>
            <a:endParaRPr lang="fr-FR" sz="800" dirty="0" smtClean="0">
              <a:solidFill>
                <a:schemeClr val="bg1"/>
              </a:solidFill>
              <a:latin typeface="Helvetica 75 Bold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168904" y="4093831"/>
            <a:ext cx="1825586" cy="220048"/>
          </a:xfrm>
          <a:prstGeom prst="rect">
            <a:avLst/>
          </a:prstGeom>
          <a:noFill/>
          <a:ln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800" dirty="0" smtClean="0">
                <a:solidFill>
                  <a:schemeClr val="bg1"/>
                </a:solidFill>
                <a:latin typeface="Helvetica 75 Bold"/>
              </a:rPr>
              <a:t>Tests </a:t>
            </a:r>
            <a:r>
              <a:rPr lang="fr-FR" sz="800" dirty="0">
                <a:solidFill>
                  <a:schemeClr val="bg1"/>
                </a:solidFill>
                <a:latin typeface="Helvetica 75 Bold"/>
              </a:rPr>
              <a:t>de </a:t>
            </a:r>
            <a:r>
              <a:rPr lang="fr-FR" sz="800" dirty="0" smtClean="0">
                <a:solidFill>
                  <a:schemeClr val="bg1"/>
                </a:solidFill>
                <a:latin typeface="Helvetica 75 Bold"/>
              </a:rPr>
              <a:t>performance </a:t>
            </a:r>
            <a:r>
              <a:rPr lang="fr-FR" sz="800" dirty="0">
                <a:solidFill>
                  <a:schemeClr val="bg1"/>
                </a:solidFill>
                <a:latin typeface="Helvetica 75 Bold"/>
              </a:rPr>
              <a:t>radio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7457302" y="1496699"/>
            <a:ext cx="2373075" cy="58938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1600" dirty="0">
                <a:solidFill>
                  <a:srgbClr val="000000"/>
                </a:solidFill>
                <a:latin typeface="Helvetica 75 Bold"/>
              </a:rPr>
              <a:t>Evaluation des risques de </a:t>
            </a:r>
            <a:r>
              <a:rPr lang="fr-FR" sz="1600" dirty="0" smtClean="0">
                <a:solidFill>
                  <a:srgbClr val="000000"/>
                </a:solidFill>
                <a:latin typeface="Helvetica 75 Bold"/>
              </a:rPr>
              <a:t>sécurité </a:t>
            </a:r>
            <a:endParaRPr lang="fr-FR" sz="1600" dirty="0">
              <a:solidFill>
                <a:srgbClr val="000000"/>
              </a:solidFill>
              <a:latin typeface="Helvetica 75 Bold"/>
            </a:endParaRPr>
          </a:p>
        </p:txBody>
      </p:sp>
      <p:cxnSp>
        <p:nvCxnSpPr>
          <p:cNvPr id="49" name="Connecteur droit 48"/>
          <p:cNvCxnSpPr>
            <a:stCxn id="44" idx="0"/>
            <a:endCxn id="48" idx="2"/>
          </p:cNvCxnSpPr>
          <p:nvPr/>
        </p:nvCxnSpPr>
        <p:spPr>
          <a:xfrm flipH="1" flipV="1">
            <a:off x="8643840" y="2086079"/>
            <a:ext cx="5515" cy="1073169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0" name="ZoneTexte 49"/>
          <p:cNvSpPr txBox="1"/>
          <p:nvPr/>
        </p:nvSpPr>
        <p:spPr>
          <a:xfrm>
            <a:off x="5644931" y="5174893"/>
            <a:ext cx="2478923" cy="58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1600" dirty="0" smtClean="0">
                <a:solidFill>
                  <a:srgbClr val="000000"/>
                </a:solidFill>
                <a:latin typeface="Helvetica 75 Bold"/>
              </a:rPr>
              <a:t>Tests </a:t>
            </a:r>
            <a:r>
              <a:rPr lang="fr-FR" sz="1600" dirty="0">
                <a:solidFill>
                  <a:srgbClr val="000000"/>
                </a:solidFill>
                <a:latin typeface="Helvetica 75 Bold"/>
              </a:rPr>
              <a:t>de consommation électrique</a:t>
            </a:r>
          </a:p>
        </p:txBody>
      </p:sp>
      <p:cxnSp>
        <p:nvCxnSpPr>
          <p:cNvPr id="52" name="Connecteur droit 51"/>
          <p:cNvCxnSpPr>
            <a:stCxn id="50" idx="0"/>
            <a:endCxn id="18" idx="2"/>
          </p:cNvCxnSpPr>
          <p:nvPr/>
        </p:nvCxnSpPr>
        <p:spPr>
          <a:xfrm flipV="1">
            <a:off x="6884393" y="4533760"/>
            <a:ext cx="0" cy="641133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5" name="ZoneTexte 54"/>
          <p:cNvSpPr txBox="1"/>
          <p:nvPr/>
        </p:nvSpPr>
        <p:spPr>
          <a:xfrm>
            <a:off x="8657025" y="5224595"/>
            <a:ext cx="2960279" cy="58938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1600" dirty="0">
                <a:solidFill>
                  <a:srgbClr val="000000"/>
                </a:solidFill>
                <a:latin typeface="Helvetica 75 Bold"/>
              </a:rPr>
              <a:t>M</a:t>
            </a:r>
            <a:r>
              <a:rPr lang="fr-FR" sz="1600" dirty="0" smtClean="0">
                <a:solidFill>
                  <a:srgbClr val="000000"/>
                </a:solidFill>
                <a:latin typeface="Helvetica 75 Bold"/>
              </a:rPr>
              <a:t>ise </a:t>
            </a:r>
            <a:r>
              <a:rPr lang="fr-FR" sz="1600" dirty="0">
                <a:solidFill>
                  <a:srgbClr val="000000"/>
                </a:solidFill>
                <a:latin typeface="Helvetica 75 Bold"/>
              </a:rPr>
              <a:t>à </a:t>
            </a:r>
            <a:r>
              <a:rPr lang="fr-FR" sz="1600" dirty="0" smtClean="0">
                <a:solidFill>
                  <a:srgbClr val="000000"/>
                </a:solidFill>
                <a:latin typeface="Helvetica 75 Bold"/>
              </a:rPr>
              <a:t>jour des tests déjà effectués</a:t>
            </a:r>
            <a:endParaRPr lang="fr-FR" sz="1600" dirty="0">
              <a:solidFill>
                <a:srgbClr val="000000"/>
              </a:solidFill>
              <a:latin typeface="Helvetica 75 Bold"/>
            </a:endParaRPr>
          </a:p>
        </p:txBody>
      </p:sp>
      <p:cxnSp>
        <p:nvCxnSpPr>
          <p:cNvPr id="56" name="Connecteur droit 55"/>
          <p:cNvCxnSpPr>
            <a:stCxn id="33" idx="2"/>
            <a:endCxn id="55" idx="0"/>
          </p:cNvCxnSpPr>
          <p:nvPr/>
        </p:nvCxnSpPr>
        <p:spPr>
          <a:xfrm flipH="1">
            <a:off x="10137165" y="4538003"/>
            <a:ext cx="286565" cy="686592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45" name="Image 4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62" y="4121043"/>
            <a:ext cx="881541" cy="3856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57425" y="2971311"/>
            <a:ext cx="3643132" cy="1795549"/>
          </a:xfrm>
          <a:prstGeom prst="rect">
            <a:avLst/>
          </a:prstGeom>
          <a:noFill/>
          <a:ln>
            <a:solidFill>
              <a:srgbClr val="8F8F8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000776" y="6201272"/>
            <a:ext cx="542238" cy="379957"/>
          </a:xfrm>
          <a:prstGeom prst="rect">
            <a:avLst/>
          </a:prstGeom>
          <a:noFill/>
          <a:ln>
            <a:solidFill>
              <a:srgbClr val="8F8F8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 smtClean="0">
              <a:solidFill>
                <a:srgbClr val="0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33922" y="6194051"/>
            <a:ext cx="9951259" cy="43088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1400" dirty="0" smtClean="0"/>
              <a:t>Les prestations de tests interopérabilité et de performance sont toutes deux nécessaires pour l’obtention du certificat de connectivité Orange.   </a:t>
            </a:r>
          </a:p>
        </p:txBody>
      </p:sp>
      <p:sp>
        <p:nvSpPr>
          <p:cNvPr id="53" name="ZoneTexte 52"/>
          <p:cNvSpPr txBox="1"/>
          <p:nvPr/>
        </p:nvSpPr>
        <p:spPr>
          <a:xfrm>
            <a:off x="2745822" y="1506770"/>
            <a:ext cx="2846164" cy="589380"/>
          </a:xfrm>
          <a:prstGeom prst="rect">
            <a:avLst/>
          </a:prstGeom>
          <a:ln>
            <a:solidFill>
              <a:srgbClr val="8F8F8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1600" dirty="0" smtClean="0">
                <a:solidFill>
                  <a:srgbClr val="000000"/>
                </a:solidFill>
                <a:latin typeface="Helvetica 75 Bold"/>
              </a:rPr>
              <a:t>Certification de connectivité </a:t>
            </a:r>
            <a:r>
              <a:rPr lang="fr-FR" sz="1600" dirty="0" smtClean="0">
                <a:solidFill>
                  <a:schemeClr val="tx1"/>
                </a:solidFill>
                <a:latin typeface="Helvetica 75 Bold"/>
              </a:rPr>
              <a:t>LoRaWAN</a:t>
            </a:r>
            <a:r>
              <a:rPr lang="fr-FR" sz="1600" b="1" baseline="30000" dirty="0" smtClean="0">
                <a:solidFill>
                  <a:schemeClr val="tx1"/>
                </a:solidFill>
              </a:rPr>
              <a:t>®</a:t>
            </a:r>
            <a:r>
              <a:rPr lang="fr-FR" sz="1600" b="1" dirty="0" smtClean="0">
                <a:solidFill>
                  <a:schemeClr val="tx1"/>
                </a:solidFill>
              </a:rPr>
              <a:t> (1.0.2/3) Orange</a:t>
            </a:r>
            <a:endParaRPr lang="fr-FR" sz="1600" dirty="0">
              <a:solidFill>
                <a:schemeClr val="tx1"/>
              </a:solidFill>
              <a:latin typeface="Helvetica 75 Bold"/>
            </a:endParaRPr>
          </a:p>
        </p:txBody>
      </p:sp>
      <p:cxnSp>
        <p:nvCxnSpPr>
          <p:cNvPr id="57" name="Connecteur droit 56"/>
          <p:cNvCxnSpPr/>
          <p:nvPr/>
        </p:nvCxnSpPr>
        <p:spPr>
          <a:xfrm flipV="1">
            <a:off x="4052943" y="2093958"/>
            <a:ext cx="0" cy="885232"/>
          </a:xfrm>
          <a:prstGeom prst="line">
            <a:avLst/>
          </a:prstGeom>
          <a:ln>
            <a:solidFill>
              <a:srgbClr val="8F8F8F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22"/>
          <a:stretch/>
        </p:blipFill>
        <p:spPr bwMode="auto">
          <a:xfrm>
            <a:off x="792104" y="3274311"/>
            <a:ext cx="1278461" cy="1230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332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angle isocèle 1"/>
          <p:cNvSpPr/>
          <p:nvPr/>
        </p:nvSpPr>
        <p:spPr>
          <a:xfrm rot="10800000">
            <a:off x="355680" y="2669059"/>
            <a:ext cx="3840425" cy="520125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355681" y="1685892"/>
            <a:ext cx="5695680" cy="3497300"/>
            <a:chOff x="110591" y="1203597"/>
            <a:chExt cx="3656836" cy="2493610"/>
          </a:xfrm>
          <a:noFill/>
        </p:grpSpPr>
        <p:grpSp>
          <p:nvGrpSpPr>
            <p:cNvPr id="7" name="Group 1"/>
            <p:cNvGrpSpPr/>
            <p:nvPr/>
          </p:nvGrpSpPr>
          <p:grpSpPr>
            <a:xfrm>
              <a:off x="110591" y="1203597"/>
              <a:ext cx="2465695" cy="2493610"/>
              <a:chOff x="118615" y="1203598"/>
              <a:chExt cx="2465695" cy="2493610"/>
            </a:xfrm>
            <a:grpFill/>
          </p:grpSpPr>
          <p:sp>
            <p:nvSpPr>
              <p:cNvPr id="11" name="Rectangle 10"/>
              <p:cNvSpPr/>
              <p:nvPr/>
            </p:nvSpPr>
            <p:spPr>
              <a:xfrm>
                <a:off x="118615" y="1887515"/>
                <a:ext cx="2465695" cy="1809693"/>
              </a:xfrm>
              <a:prstGeom prst="rect">
                <a:avLst/>
              </a:prstGeom>
              <a:grpFill/>
              <a:ln w="12700" cap="flat" cmpd="sng" algn="ctr">
                <a:solidFill>
                  <a:schemeClr val="accent1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pPr marL="228594" marR="0" lvl="0" indent="-228594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endParaRPr kumimoji="0" lang="en-US" sz="1467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118616" y="1203598"/>
                <a:ext cx="2465694" cy="70326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400">
                    <a:solidFill>
                      <a:schemeClr val="tx1"/>
                    </a:solidFill>
                    <a:latin typeface="Helvetica 75" pitchFamily="34" charset="0"/>
                    <a:ea typeface="MS PGothic" pitchFamily="34" charset="-128"/>
                  </a:defRPr>
                </a:lvl9pPr>
              </a:lstStyle>
              <a:p>
                <a:pPr marL="0" marR="0" lvl="0" indent="0" algn="ctr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fr-FR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35 Thin" panose="020B0403020202020204" pitchFamily="34" charset="0"/>
                  <a:ea typeface="MS PGothic" pitchFamily="34" charset="-128"/>
                  <a:cs typeface="+mn-cs"/>
                </a:endParaRP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136577" y="2646659"/>
              <a:ext cx="2439707" cy="1002511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228594" marR="0" lvl="0" indent="-228594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ests </a:t>
              </a: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« académiques » pour vérifier la conformité des échanges avec la spécification 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LoRaWAN</a:t>
              </a:r>
              <a:endPara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ests </a:t>
              </a: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en situation d’opérations réseau 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où </a:t>
              </a: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le comportement du produit est vérifié lors de </a:t>
              </a:r>
              <a:r>
                <a:rPr kumimoji="0" lang="fr-FR" sz="1067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re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-paramétrages </a:t>
              </a: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des parties accès et cœur du réseau</a:t>
              </a:r>
            </a:p>
            <a:p>
              <a:pPr marL="228594" marR="0" lvl="0" indent="-228594" algn="just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T</a:t>
              </a:r>
              <a:r>
                <a:rPr kumimoji="0" lang="fr-FR" sz="1067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ests </a:t>
              </a:r>
              <a:r>
                <a:rPr kumimoji="0" lang="fr-FR" sz="10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55 Roman" panose="020B0604020202020204" pitchFamily="34" charset="0"/>
                  <a:ea typeface="+mn-ea"/>
                  <a:cs typeface="+mn-cs"/>
                </a:rPr>
                <a:t>en différents environnements radio où le comportement du produit est vérifié en situations de déploiement difficiles</a:t>
              </a:r>
            </a:p>
          </p:txBody>
        </p:sp>
        <p:pic>
          <p:nvPicPr>
            <p:cNvPr id="9" name="Image 2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577" y="1749652"/>
              <a:ext cx="450850" cy="4508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194138" y="1692123"/>
            <a:ext cx="2560031" cy="952600"/>
          </a:xfrm>
          <a:prstGeom prst="rect">
            <a:avLst/>
          </a:prstGeom>
          <a:solidFill>
            <a:srgbClr val="4BB4E6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Helvetica 75" pitchFamily="34" charset="0"/>
                <a:ea typeface="MS PGothic" pitchFamily="34" charset="-128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867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35 Thin" panose="020B0403020202020204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203120" y="2650174"/>
            <a:ext cx="2551050" cy="3476159"/>
          </a:xfrm>
          <a:prstGeom prst="rect">
            <a:avLst/>
          </a:prstGeom>
          <a:solidFill>
            <a:srgbClr val="FFFFFF"/>
          </a:solidFill>
          <a:ln w="12700" cap="flat" cmpd="sng" algn="ctr">
            <a:solidFill>
              <a:srgbClr val="4BB4E6"/>
            </a:solidFill>
            <a:prstDash val="solid"/>
            <a:miter lim="800000"/>
          </a:ln>
          <a:effectLst/>
        </p:spPr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altLang="fr-FR" sz="1467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5" name="Group 6"/>
          <p:cNvGrpSpPr/>
          <p:nvPr/>
        </p:nvGrpSpPr>
        <p:grpSpPr>
          <a:xfrm>
            <a:off x="7080997" y="1700809"/>
            <a:ext cx="2304256" cy="4409607"/>
            <a:chOff x="6768304" y="1203598"/>
            <a:chExt cx="1728192" cy="3085155"/>
          </a:xfrm>
        </p:grpSpPr>
        <p:sp>
          <p:nvSpPr>
            <p:cNvPr id="28" name="Rectangle 27"/>
            <p:cNvSpPr/>
            <p:nvPr/>
          </p:nvSpPr>
          <p:spPr>
            <a:xfrm>
              <a:off x="6768304" y="1899757"/>
              <a:ext cx="1728192" cy="2388996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accent6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9" name="Text Box 13"/>
            <p:cNvSpPr txBox="1">
              <a:spLocks noChangeArrowheads="1"/>
            </p:cNvSpPr>
            <p:nvPr/>
          </p:nvSpPr>
          <p:spPr bwMode="auto">
            <a:xfrm>
              <a:off x="6768304" y="1203598"/>
              <a:ext cx="1728192" cy="703262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marL="0" marR="0" lvl="0" indent="0" algn="ct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fr-FR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 pitchFamily="34" charset="0"/>
                  <a:ea typeface="MS PGothic" pitchFamily="34" charset="-128"/>
                  <a:cs typeface="+mn-cs"/>
                </a:rPr>
                <a:t>Tests  </a:t>
              </a:r>
              <a:r>
                <a:rPr kumimoji="0" lang="en-US" altLang="fr-FR" sz="1867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 75 Bold"/>
                  <a:ea typeface="MS PGothic" pitchFamily="34" charset="-128"/>
                  <a:cs typeface="+mn-cs"/>
                </a:rPr>
                <a:t>consommation électrique</a:t>
              </a:r>
            </a:p>
          </p:txBody>
        </p:sp>
      </p:grpSp>
      <p:grpSp>
        <p:nvGrpSpPr>
          <p:cNvPr id="31" name="Group 20"/>
          <p:cNvGrpSpPr/>
          <p:nvPr/>
        </p:nvGrpSpPr>
        <p:grpSpPr>
          <a:xfrm>
            <a:off x="9577272" y="1700809"/>
            <a:ext cx="2412000" cy="4409607"/>
            <a:chOff x="6876496" y="1203598"/>
            <a:chExt cx="1764016" cy="3060181"/>
          </a:xfrm>
        </p:grpSpPr>
        <p:sp>
          <p:nvSpPr>
            <p:cNvPr id="34" name="Rectangle 33"/>
            <p:cNvSpPr/>
            <p:nvPr/>
          </p:nvSpPr>
          <p:spPr>
            <a:xfrm>
              <a:off x="6876496" y="1895672"/>
              <a:ext cx="1764016" cy="2368107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chemeClr val="accent3"/>
              </a:solidFill>
              <a:prstDash val="solid"/>
              <a:miter lim="800000"/>
            </a:ln>
            <a:effectLst/>
          </p:spPr>
          <p:txBody>
            <a:bodyPr/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228594" marR="0" lvl="0" indent="-228594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467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5" name="Text Box 13"/>
            <p:cNvSpPr txBox="1">
              <a:spLocks noChangeArrowheads="1"/>
            </p:cNvSpPr>
            <p:nvPr/>
          </p:nvSpPr>
          <p:spPr bwMode="auto">
            <a:xfrm>
              <a:off x="6876496" y="1203598"/>
              <a:ext cx="1764016" cy="70326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="ctr"/>
            <a:lstStyle>
              <a:lvl1pPr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Helvetica 75" pitchFamily="34" charset="0"/>
                  <a:ea typeface="MS PGothic" pitchFamily="34" charset="-128"/>
                </a:defRPr>
              </a:lvl9pPr>
            </a:lstStyle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35 Thin" panose="020B0403020202020204" pitchFamily="34" charset="0"/>
                <a:ea typeface="MS PGothic" pitchFamily="34" charset="-128"/>
                <a:cs typeface="+mn-cs"/>
              </a:endParaRPr>
            </a:p>
          </p:txBody>
        </p:sp>
      </p:grpSp>
      <p:sp>
        <p:nvSpPr>
          <p:cNvPr id="3" name="ZoneTexte 2"/>
          <p:cNvSpPr txBox="1"/>
          <p:nvPr/>
        </p:nvSpPr>
        <p:spPr>
          <a:xfrm>
            <a:off x="355680" y="1739185"/>
            <a:ext cx="3840424" cy="86286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fr-FR" sz="1870" dirty="0">
                <a:solidFill>
                  <a:srgbClr val="000000"/>
                </a:solidFill>
                <a:latin typeface="Helvetica 75 Bold"/>
              </a:rPr>
              <a:t>I</a:t>
            </a:r>
            <a:r>
              <a:rPr kumimoji="0" lang="en-US" altLang="fr-FR" sz="187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nteropérabilité</a:t>
            </a:r>
            <a:r>
              <a:rPr kumimoji="0" lang="en-US" altLang="fr-FR" sz="18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 réseau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LoRaWAN</a:t>
            </a:r>
            <a:r>
              <a:rPr kumimoji="0" lang="fr-FR" sz="187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®</a:t>
            </a:r>
            <a:r>
              <a:rPr kumimoji="0" lang="en-US" altLang="fr-FR" sz="18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 (1.0.2/3) Orange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5681" y="5514316"/>
            <a:ext cx="3528058" cy="745305"/>
          </a:xfrm>
          <a:prstGeom prst="rect">
            <a:avLst/>
          </a:prstGeom>
          <a:noFill/>
          <a:ln w="9525">
            <a:solidFill>
              <a:schemeClr val="accent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411435" y="5614224"/>
            <a:ext cx="3365781" cy="586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</a:t>
            </a:r>
            <a:r>
              <a:rPr kumimoji="0" lang="fr-FR" sz="10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enouvellement des</a:t>
            </a:r>
            <a:r>
              <a:rPr kumimoji="0" lang="fr-FR" sz="107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tests déjà effectués</a:t>
            </a:r>
            <a:r>
              <a:rPr kumimoji="0" lang="fr-FR" sz="10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07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suite à update du </a:t>
            </a:r>
            <a:r>
              <a:rPr kumimoji="0" lang="fr-FR" sz="107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firmware et/ou hardware.</a:t>
            </a:r>
            <a:r>
              <a:rPr kumimoji="0" lang="fr-FR" sz="107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(faite au cas par cas)</a:t>
            </a:r>
            <a:endParaRPr kumimoji="0" lang="fr-FR" sz="107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Triangle isocèle 37"/>
          <p:cNvSpPr/>
          <p:nvPr/>
        </p:nvSpPr>
        <p:spPr>
          <a:xfrm rot="10800000">
            <a:off x="4194976" y="2647906"/>
            <a:ext cx="2559192" cy="557196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pic>
        <p:nvPicPr>
          <p:cNvPr id="39" name="Picture 3" descr="C:\Users\nmbv6866\Documents\A. Marketplace\Pictogrammes\Réseau LoRa Oran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567" y="2455668"/>
            <a:ext cx="535048" cy="62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047" y="2559628"/>
            <a:ext cx="523736" cy="523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riangle isocèle 40"/>
          <p:cNvSpPr/>
          <p:nvPr/>
        </p:nvSpPr>
        <p:spPr>
          <a:xfrm rot="10800000">
            <a:off x="7080997" y="2695827"/>
            <a:ext cx="2304256" cy="493358"/>
          </a:xfrm>
          <a:prstGeom prst="triangle">
            <a:avLst>
              <a:gd name="adj" fmla="val 4919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2" name="Triangle isocèle 41"/>
          <p:cNvSpPr/>
          <p:nvPr/>
        </p:nvSpPr>
        <p:spPr>
          <a:xfrm rot="10800000">
            <a:off x="9577272" y="2714183"/>
            <a:ext cx="2406964" cy="49090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133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4367438" y="1800240"/>
            <a:ext cx="2215393" cy="86196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itchFamily="34" charset="0"/>
                <a:ea typeface="+mn-ea"/>
                <a:cs typeface="+mn-cs"/>
              </a:rPr>
              <a:t>Tests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performance radio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577274" y="1717617"/>
            <a:ext cx="2352023" cy="114928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 pitchFamily="34" charset="0"/>
                <a:ea typeface="+mn-ea"/>
                <a:cs typeface="+mn-cs"/>
              </a:rPr>
              <a:t>Tests  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fr-FR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é</a:t>
            </a:r>
            <a:r>
              <a:rPr kumimoji="0" lang="en-US" altLang="fr-FR" sz="18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valuation</a:t>
            </a:r>
            <a:r>
              <a:rPr kumimoji="0" lang="en-US" altLang="fr-FR" sz="18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 </a:t>
            </a:r>
            <a:r>
              <a: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des </a:t>
            </a:r>
            <a:r>
              <a:rPr kumimoji="0" lang="en-US" altLang="fr-FR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risques</a:t>
            </a:r>
            <a:r>
              <a:rPr kumimoji="0" lang="en-US" altLang="fr-FR" sz="18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 de </a:t>
            </a:r>
            <a:r>
              <a:rPr kumimoji="0" lang="en-US" altLang="fr-FR" sz="18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75 Bold"/>
                <a:ea typeface="+mn-ea"/>
                <a:cs typeface="+mn-cs"/>
              </a:rPr>
              <a:t>sécurité</a:t>
            </a:r>
            <a:endParaRPr kumimoji="0" lang="en-US" altLang="fr-FR" sz="18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pic>
        <p:nvPicPr>
          <p:cNvPr id="2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683" y="2579592"/>
            <a:ext cx="560378" cy="560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3" descr="C:\Users\dsonn\Pictures\Pictos\Lock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229" y="2608941"/>
            <a:ext cx="477050" cy="47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ZoneTexte 45"/>
          <p:cNvSpPr txBox="1"/>
          <p:nvPr/>
        </p:nvSpPr>
        <p:spPr>
          <a:xfrm>
            <a:off x="4285983" y="3310036"/>
            <a:ext cx="2168332" cy="55399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Objectif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: évaluer les capacités du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device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à émettre et à recevoir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454979" y="3229417"/>
            <a:ext cx="3695407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Objectif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: vérifier les compatibilités des signaux à notre réseau</a:t>
            </a:r>
          </a:p>
        </p:txBody>
      </p:sp>
      <p:sp>
        <p:nvSpPr>
          <p:cNvPr id="48" name="ZoneTexte 47"/>
          <p:cNvSpPr txBox="1"/>
          <p:nvPr/>
        </p:nvSpPr>
        <p:spPr>
          <a:xfrm>
            <a:off x="4259085" y="3942806"/>
            <a:ext cx="2311864" cy="197053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Mesure des puissances émises dans différentes directions afin de déterminer un diagramme de rayonnement et de calculer une TRP Total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Radiated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Power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).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Vérification du rayonnement par rapport à la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règlementation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Détermination de la courbe de sensibilité pour calculer la TIS (Total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Isotropic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Sensitivity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) / indicateur représentant la capacité à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recevoir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7170001" y="3926889"/>
            <a:ext cx="2208245" cy="1806328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Mesure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 la consommation d'énergie dans les différentes phases d’utilisation du </a:t>
            </a:r>
            <a:r>
              <a: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device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: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Tx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Mode,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Rx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Mode,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Idle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mode,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</a:t>
            </a:r>
            <a:r>
              <a:rPr kumimoji="0" lang="fr-FR" sz="1067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leep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mode, </a:t>
            </a:r>
            <a:r>
              <a:rPr kumimoji="0" lang="fr-FR" sz="1067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sensor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on/off</a:t>
            </a: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Estimation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 la durée de vie de la batterie pour des use cases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spécifiques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228594" marR="0" lvl="0" indent="-228594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Évaluation de la consommation dans des conditions de couverture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dégradée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139368" y="3236980"/>
            <a:ext cx="2149875" cy="36933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Objectif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estimer les performances de la batterie</a:t>
            </a:r>
          </a:p>
        </p:txBody>
      </p:sp>
      <p:sp>
        <p:nvSpPr>
          <p:cNvPr id="55" name="ZoneTexte 54"/>
          <p:cNvSpPr txBox="1"/>
          <p:nvPr/>
        </p:nvSpPr>
        <p:spPr>
          <a:xfrm>
            <a:off x="9625519" y="3217029"/>
            <a:ext cx="2256012" cy="84132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Objectif :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identifier les risques de </a:t>
            </a:r>
            <a:r>
              <a:rPr kumimoji="0" lang="fr-FR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sécurité et la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vulnérabilité du </a:t>
            </a:r>
            <a:r>
              <a:rPr kumimoji="0" lang="fr-F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device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67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75 Bold"/>
              <a:ea typeface="+mn-ea"/>
              <a:cs typeface="+mn-cs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9687624" y="3926889"/>
            <a:ext cx="2085276" cy="147790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Analyse des composants électroniques passifs et actifs, analyse des mémoires, vérification des possibilités de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rejet </a:t>
            </a: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des signaux</a:t>
            </a:r>
          </a:p>
          <a:p>
            <a:pPr marL="228594" marR="0" lvl="0" indent="-228594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0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Entretien de restitution de l’étude avec des propositions de recommandations de solutions de </a:t>
            </a:r>
            <a:r>
              <a:rPr kumimoji="0" lang="fr-FR" sz="1067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55 Roman" panose="020B0604020202020204" pitchFamily="34" charset="0"/>
                <a:ea typeface="+mn-ea"/>
                <a:cs typeface="+mn-cs"/>
              </a:rPr>
              <a:t>remédiation</a:t>
            </a:r>
            <a:endParaRPr kumimoji="0" lang="fr-FR" sz="1067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55 Roman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85869" y="220296"/>
            <a:ext cx="11353800" cy="630111"/>
          </a:xfrm>
        </p:spPr>
        <p:txBody>
          <a:bodyPr/>
          <a:lstStyle/>
          <a:p>
            <a:r>
              <a:rPr lang="fr-FR" dirty="0" smtClean="0"/>
              <a:t>Une gamme de services à la carte  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3611" y="5557605"/>
            <a:ext cx="914286" cy="400000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>
            <a:off x="321359" y="1552614"/>
            <a:ext cx="6561560" cy="21806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>
            <a:off x="214809" y="1628595"/>
            <a:ext cx="4365" cy="3663396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>
            <a:off x="6882919" y="1695931"/>
            <a:ext cx="28003" cy="4486390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/>
          <p:nvPr/>
        </p:nvCxnSpPr>
        <p:spPr>
          <a:xfrm>
            <a:off x="4094807" y="6259621"/>
            <a:ext cx="2788112" cy="0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cteur droit 57"/>
          <p:cNvCxnSpPr/>
          <p:nvPr/>
        </p:nvCxnSpPr>
        <p:spPr>
          <a:xfrm>
            <a:off x="4074371" y="5404794"/>
            <a:ext cx="1387" cy="795744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 flipV="1">
            <a:off x="335360" y="5326077"/>
            <a:ext cx="3759447" cy="7682"/>
          </a:xfrm>
          <a:prstGeom prst="line">
            <a:avLst/>
          </a:prstGeom>
          <a:ln w="28575">
            <a:solidFill>
              <a:srgbClr val="8F8F8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2771056" y="985040"/>
            <a:ext cx="2846164" cy="589380"/>
          </a:xfrm>
          <a:prstGeom prst="rect">
            <a:avLst/>
          </a:prstGeom>
          <a:solidFill>
            <a:srgbClr val="D6D6D6"/>
          </a:solidFill>
          <a:ln>
            <a:solidFill>
              <a:srgbClr val="D6D6D6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lIns="48000" tIns="48000" rIns="48000" bIns="48000" rtlCol="0">
            <a:spAutoFit/>
          </a:bodyPr>
          <a:lstStyle/>
          <a:p>
            <a:pPr algn="ctr" defTabSz="1219170"/>
            <a:r>
              <a:rPr lang="fr-FR" sz="1600" dirty="0" smtClean="0">
                <a:solidFill>
                  <a:schemeClr val="tx1"/>
                </a:solidFill>
                <a:latin typeface="Helvetica 75 Bold"/>
              </a:rPr>
              <a:t>Certification de connectivité LoRaWAN</a:t>
            </a:r>
            <a:r>
              <a:rPr lang="fr-FR" sz="1600" b="1" baseline="30000" dirty="0" smtClean="0">
                <a:solidFill>
                  <a:schemeClr val="tx1"/>
                </a:solidFill>
              </a:rPr>
              <a:t>®</a:t>
            </a:r>
            <a:r>
              <a:rPr lang="fr-FR" sz="1600" b="1" dirty="0" smtClean="0">
                <a:solidFill>
                  <a:schemeClr val="tx1"/>
                </a:solidFill>
              </a:rPr>
              <a:t> (1.0.2/3) Orange</a:t>
            </a:r>
            <a:endParaRPr lang="fr-FR" sz="1600" dirty="0">
              <a:solidFill>
                <a:schemeClr val="tx1"/>
              </a:solidFill>
              <a:latin typeface="Helvetica 75 Bold"/>
            </a:endParaRPr>
          </a:p>
        </p:txBody>
      </p:sp>
    </p:spTree>
    <p:extLst>
      <p:ext uri="{BB962C8B-B14F-4D97-AF65-F5344CB8AC3E}">
        <p14:creationId xmlns:p14="http://schemas.microsoft.com/office/powerpoint/2010/main" val="3879120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07225" y="1272698"/>
            <a:ext cx="11353800" cy="4939034"/>
          </a:xfrm>
        </p:spPr>
        <p:txBody>
          <a:bodyPr/>
          <a:lstStyle/>
          <a:p>
            <a:pPr lvl="0">
              <a:buClr>
                <a:srgbClr val="FFFFFF"/>
              </a:buClr>
            </a:pPr>
            <a:r>
              <a:rPr lang="fr-FR" sz="1600" b="1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Valeur ajoutée de la certification et des tests pour un client/fournisseur </a:t>
            </a:r>
            <a:endParaRPr lang="fr-FR" sz="1600" b="1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622284" lvl="2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Le niveau des tests Orange est supérieur à celui des standards du </a:t>
            </a:r>
            <a:r>
              <a:rPr lang="fr-FR" sz="1600" dirty="0">
                <a:solidFill>
                  <a:srgbClr val="000000"/>
                </a:solidFill>
                <a:latin typeface="Helvetica 55 Roman" panose="020B0604020202020204" pitchFamily="34" charset="0"/>
              </a:rPr>
              <a:t>Collective Programme (</a:t>
            </a:r>
            <a:r>
              <a:rPr lang="fr-FR" sz="1600" dirty="0" err="1" smtClean="0">
                <a:solidFill>
                  <a:srgbClr val="000000"/>
                </a:solidFill>
                <a:latin typeface="Helvetica 55 Roman" panose="020B0604020202020204" pitchFamily="34" charset="0"/>
              </a:rPr>
              <a:t>LoRa</a:t>
            </a: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®  Alliance)</a:t>
            </a:r>
          </a:p>
          <a:p>
            <a:pPr marL="1174721" lvl="4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Tests réels et opérationnels plus poussés</a:t>
            </a:r>
          </a:p>
          <a:p>
            <a:pPr marL="1174721" lvl="4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Garantie de qualité et de sécurité</a:t>
            </a:r>
          </a:p>
          <a:p>
            <a:pPr marL="622284" lvl="2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Un point d’entrée unique pour une multitude de </a:t>
            </a: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tests et répondre à la demande </a:t>
            </a:r>
            <a:endParaRPr lang="fr-FR" sz="16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622284" lvl="2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S’assurer une meilleure adéquation de son </a:t>
            </a:r>
            <a:r>
              <a:rPr lang="fr-FR" sz="1600" dirty="0" err="1" smtClean="0">
                <a:solidFill>
                  <a:srgbClr val="000000"/>
                </a:solidFill>
                <a:latin typeface="Helvetica 55 Roman" panose="020B0604020202020204" pitchFamily="34" charset="0"/>
              </a:rPr>
              <a:t>device</a:t>
            </a: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 sur le réseau Orange</a:t>
            </a:r>
          </a:p>
          <a:p>
            <a:pPr indent="-253994">
              <a:spcBef>
                <a:spcPts val="0"/>
              </a:spcBef>
              <a:buClr>
                <a:srgbClr val="FFFFFF"/>
              </a:buClr>
            </a:pPr>
            <a:endParaRPr lang="fr-FR" sz="1600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indent="-253994">
              <a:buClr>
                <a:srgbClr val="FFFFFF"/>
              </a:buClr>
            </a:pPr>
            <a:r>
              <a:rPr lang="fr-FR" sz="1600" b="1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Bénéfices pour </a:t>
            </a:r>
            <a:r>
              <a:rPr lang="fr-FR" sz="1600" b="1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le client final </a:t>
            </a:r>
          </a:p>
          <a:p>
            <a:pPr indent="-253994">
              <a:buClr>
                <a:srgbClr val="FFFFFF"/>
              </a:buClr>
            </a:pPr>
            <a:endParaRPr lang="fr-FR" sz="1600" b="1" dirty="0" smtClean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622284" lvl="2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Augmenter la qualité de service pour le client final et s’assurer de la bonne utilisation des </a:t>
            </a:r>
            <a:r>
              <a:rPr lang="fr-FR" sz="1600" dirty="0" err="1" smtClean="0">
                <a:solidFill>
                  <a:srgbClr val="000000"/>
                </a:solidFill>
                <a:latin typeface="Helvetica 55 Roman" panose="020B0604020202020204" pitchFamily="34" charset="0"/>
              </a:rPr>
              <a:t>devices</a:t>
            </a: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 sur le réseau d’Orange</a:t>
            </a:r>
            <a:endParaRPr lang="fr-FR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  <a:p>
            <a:pPr marL="622284" lvl="2" indent="-380990">
              <a:buClr>
                <a:srgbClr val="FF7900"/>
              </a:buClr>
              <a:buSzPct val="100000"/>
            </a:pP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Continuer </a:t>
            </a:r>
            <a:r>
              <a:rPr lang="fr-FR" sz="1600" dirty="0">
                <a:solidFill>
                  <a:srgbClr val="000000"/>
                </a:solidFill>
                <a:latin typeface="Helvetica 55 Roman" panose="020B0604020202020204" pitchFamily="34" charset="0"/>
              </a:rPr>
              <a:t>à densifier notre catalogue </a:t>
            </a:r>
            <a:r>
              <a:rPr lang="fr-FR" sz="1600" dirty="0" err="1">
                <a:solidFill>
                  <a:srgbClr val="000000"/>
                </a:solidFill>
                <a:latin typeface="Helvetica 55 Roman" panose="020B0604020202020204" pitchFamily="34" charset="0"/>
              </a:rPr>
              <a:t>LoRa</a:t>
            </a:r>
            <a:r>
              <a:rPr lang="fr-FR" sz="1600" dirty="0">
                <a:solidFill>
                  <a:srgbClr val="000000"/>
                </a:solidFill>
                <a:latin typeface="Helvetica 55 Roman" panose="020B0604020202020204" pitchFamily="34" charset="0"/>
              </a:rPr>
              <a:t> </a:t>
            </a:r>
            <a:r>
              <a:rPr lang="fr-FR" sz="1600" dirty="0" smtClean="0">
                <a:solidFill>
                  <a:srgbClr val="000000"/>
                </a:solidFill>
                <a:latin typeface="Helvetica 55 Roman" panose="020B0604020202020204" pitchFamily="34" charset="0"/>
              </a:rPr>
              <a:t>®</a:t>
            </a:r>
            <a:endParaRPr lang="fr-FR" sz="1600" dirty="0">
              <a:solidFill>
                <a:srgbClr val="000000"/>
              </a:solidFill>
              <a:latin typeface="Helvetica 55 Roman" panose="020B0604020202020204" pitchFamily="34" charset="0"/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19100" y="356659"/>
            <a:ext cx="11341925" cy="755449"/>
          </a:xfrm>
        </p:spPr>
        <p:txBody>
          <a:bodyPr/>
          <a:lstStyle/>
          <a:p>
            <a:r>
              <a:rPr lang="fr-FR" dirty="0"/>
              <a:t>Bénéfices pour le </a:t>
            </a:r>
            <a:r>
              <a:rPr lang="fr-FR" dirty="0" smtClean="0"/>
              <a:t>fabriquant d’</a:t>
            </a:r>
            <a:r>
              <a:rPr lang="fr-FR" dirty="0" smtClean="0"/>
              <a:t>objets connectés </a:t>
            </a:r>
            <a:r>
              <a:rPr lang="fr-FR" dirty="0" smtClean="0"/>
              <a:t>et pour le client final</a:t>
            </a:r>
            <a:r>
              <a:rPr lang="fr-FR" dirty="0">
                <a:solidFill>
                  <a:schemeClr val="tx1"/>
                </a:solidFill>
              </a:rPr>
              <a:t/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0585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081867"/>
            <a:ext cx="4143419" cy="377613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 defTabSz="950360" fontAlgn="base">
              <a:spcBef>
                <a:spcPct val="0"/>
              </a:spcBef>
              <a:spcAft>
                <a:spcPct val="0"/>
              </a:spcAft>
            </a:pPr>
            <a:endParaRPr lang="fr-FR" sz="2100" dirty="0">
              <a:solidFill>
                <a:srgbClr val="000000"/>
              </a:solidFill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2226"/>
              </p:ext>
            </p:extLst>
          </p:nvPr>
        </p:nvGraphicFramePr>
        <p:xfrm>
          <a:off x="4271797" y="4374295"/>
          <a:ext cx="7689544" cy="24837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45698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6162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1627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83705">
                <a:tc>
                  <a:txBody>
                    <a:bodyPr/>
                    <a:lstStyle/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Obtenir un label d’interopérabilité avec le réseau LoRaWAN® Orange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 pour </a:t>
                      </a:r>
                      <a:r>
                        <a:rPr lang="fr-FR" sz="14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favoriser la vente du device  :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/>
                      </a:r>
                      <a:b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</a:br>
                      <a:r>
                        <a:rPr lang="fr-FR" sz="11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- Délivrance de « Rapport de tests »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- Délivrance de « Certificat d’approbation », Label « Datavenue ready »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Bénéficier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 du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niveau des tests Orange supérieur à celui des standards du Collective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Programme LoRa® Alliance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/>
                      </a:r>
                      <a:br>
                        <a:rPr lang="fr-FR" sz="16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</a:br>
                      <a:r>
                        <a:rPr lang="fr-FR" sz="11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- Tests réels et opérationnels poussés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1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- Garantie de qualité et de sécurité</a:t>
                      </a: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400" b="1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Un point d’entrée unique</a:t>
                      </a:r>
                      <a:r>
                        <a:rPr lang="fr-FR" sz="1400" b="1" baseline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 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400" b="1" baseline="0" dirty="0" smtClean="0">
                        <a:solidFill>
                          <a:srgbClr val="000000"/>
                        </a:solidFill>
                        <a:latin typeface="Helvetica 55 Roman" panose="020B0604020202020204" pitchFamily="34" charset="0"/>
                      </a:endParaRP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- Pour la gestion des différents tests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3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fr-FR" sz="1100" b="0" kern="120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  <a:ea typeface="+mn-ea"/>
                          <a:cs typeface="+mn-cs"/>
                        </a:rPr>
                        <a:t>- La remise de l’ensemble </a:t>
                      </a:r>
                      <a:r>
                        <a:rPr lang="fr-FR" sz="1100" b="0" dirty="0" smtClean="0">
                          <a:solidFill>
                            <a:srgbClr val="000000"/>
                          </a:solidFill>
                          <a:latin typeface="Helvetica 55 Roman" panose="020B0604020202020204" pitchFamily="34" charset="0"/>
                        </a:rPr>
                        <a:t>des livrables s’accompagne d’une réunion de restitution avec le Client</a:t>
                      </a:r>
                    </a:p>
                    <a:p>
                      <a:pPr marL="0" marR="0" lvl="2" indent="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400" b="1" dirty="0" smtClean="0">
                        <a:solidFill>
                          <a:srgbClr val="000000"/>
                        </a:solidFill>
                        <a:latin typeface="Helvetica 55 Roman" panose="020B0604020202020204" pitchFamily="34" charset="0"/>
                      </a:endParaRPr>
                    </a:p>
                    <a:p>
                      <a:pPr marL="88900" marR="0" indent="-88900" algn="l" defTabSz="5143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fr-FR" sz="1600" b="0" dirty="0" smtClean="0">
                        <a:solidFill>
                          <a:schemeClr val="tx1"/>
                        </a:solidFill>
                        <a:latin typeface="Helvetica 55 Roman" pitchFamily="34" charset="0"/>
                      </a:endParaRPr>
                    </a:p>
                  </a:txBody>
                  <a:tcPr marL="121920" marR="121920" marT="60960" marB="6096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2050" name="Picture 2" descr="Deux hommes examinant un objet"/>
          <p:cNvPicPr>
            <a:picLocks noChangeAspect="1" noChangeArrowheads="1"/>
          </p:cNvPicPr>
          <p:nvPr/>
        </p:nvPicPr>
        <p:blipFill rotWithShape="1">
          <a:blip r:embed="rId3" cstate="print"/>
          <a:srcRect t="12726" b="23422"/>
          <a:stretch/>
        </p:blipFill>
        <p:spPr bwMode="auto">
          <a:xfrm>
            <a:off x="4127780" y="-1"/>
            <a:ext cx="8064219" cy="3081868"/>
          </a:xfrm>
          <a:prstGeom prst="rect">
            <a:avLst/>
          </a:prstGeom>
          <a:noFill/>
        </p:spPr>
      </p:pic>
      <p:sp>
        <p:nvSpPr>
          <p:cNvPr id="12" name="Titre 1"/>
          <p:cNvSpPr txBox="1">
            <a:spLocks/>
          </p:cNvSpPr>
          <p:nvPr/>
        </p:nvSpPr>
        <p:spPr bwMode="auto">
          <a:xfrm>
            <a:off x="423334" y="254339"/>
            <a:ext cx="3344333" cy="831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kern="1200">
                <a:solidFill>
                  <a:srgbClr val="FF6600"/>
                </a:solidFill>
                <a:latin typeface="Helvetica 75 Bold" panose="020B0804020202020204" pitchFamily="34" charset="0"/>
                <a:ea typeface="MS PGothic" pitchFamily="34" charset="-128"/>
                <a:cs typeface="+mj-cs"/>
              </a:defRPr>
            </a:lvl1pPr>
            <a:lvl2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2pPr>
            <a:lvl3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3pPr>
            <a:lvl4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4pPr>
            <a:lvl5pPr algn="l" defTabSz="51435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rgbClr val="FF6600"/>
                </a:solidFill>
                <a:latin typeface="Helvetica 75 Bold" pitchFamily="34" charset="0"/>
                <a:ea typeface="MS PGothic" pitchFamily="34" charset="-128"/>
              </a:defRPr>
            </a:lvl5pPr>
            <a:lvl6pPr marL="4572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6pPr>
            <a:lvl7pPr marL="9144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7pPr>
            <a:lvl8pPr marL="13716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8pPr>
            <a:lvl9pPr marL="1828800" algn="l" defTabSz="51435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1200"/>
              </a:spcAft>
              <a:defRPr sz="1600">
                <a:solidFill>
                  <a:schemeClr val="tx2"/>
                </a:solidFill>
                <a:latin typeface="Helvetica 75" pitchFamily="34" charset="0"/>
                <a:ea typeface="ＭＳ Ｐゴシック" pitchFamily="34" charset="-128"/>
              </a:defRPr>
            </a:lvl9pPr>
          </a:lstStyle>
          <a:p>
            <a:r>
              <a:rPr lang="fr-FR" sz="3200" dirty="0" smtClean="0"/>
              <a:t>Qualité de service</a:t>
            </a:r>
            <a:endParaRPr lang="fr-FR" sz="3200" dirty="0"/>
          </a:p>
        </p:txBody>
      </p:sp>
      <p:sp>
        <p:nvSpPr>
          <p:cNvPr id="9" name="ZoneTexte 8"/>
          <p:cNvSpPr txBox="1"/>
          <p:nvPr/>
        </p:nvSpPr>
        <p:spPr>
          <a:xfrm>
            <a:off x="263689" y="3606352"/>
            <a:ext cx="3616039" cy="246221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fr-FR" sz="3200" dirty="0" smtClean="0">
                <a:solidFill>
                  <a:schemeClr val="bg2"/>
                </a:solidFill>
                <a:latin typeface="Helvetica 55 Roman" pitchFamily="34" charset="0"/>
              </a:rPr>
              <a:t>S’assurer de la performance de ses devices sur le réseau LoRaWAN® Orange</a:t>
            </a:r>
            <a:endParaRPr lang="fr-FR" sz="3200" dirty="0">
              <a:solidFill>
                <a:schemeClr val="bg2"/>
              </a:solidFill>
              <a:latin typeface="Helvetica 55 Roman" pitchFamily="34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1699" y="3266998"/>
            <a:ext cx="944251" cy="99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interaction.brand.orange.com/sites/default/files/Setup_and_Repair_co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2688" y="3280823"/>
            <a:ext cx="962589" cy="942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549" y="3323173"/>
            <a:ext cx="857419" cy="857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8239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pfognign\Downloads\U300415-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463267" y="612634"/>
            <a:ext cx="10958227" cy="4614333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l" defTabSz="617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 indent="0" algn="l" defTabSz="617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59984" indent="-159984" algn="l" defTabSz="617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Font typeface="Helvetica 75" panose="020B0804020202020204" pitchFamily="34" charset="0"/>
              <a:buChar char="-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325676" indent="-162840" algn="l" defTabSz="617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Font typeface="Helvetica 75" panose="020B0804020202020204" pitchFamily="34" charset="0"/>
              <a:buChar char="-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488516" indent="-162840" algn="l" defTabSz="61707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720"/>
              </a:spcAft>
              <a:buClrTx/>
              <a:buFont typeface="Helvetica 75" panose="020B0804020202020204" pitchFamily="34" charset="0"/>
              <a:buChar char="-"/>
              <a:defRPr sz="14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1696948" indent="-154270" algn="l" defTabSz="617075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05483" indent="-154270" algn="l" defTabSz="617075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314021" indent="-154270" algn="l" defTabSz="617075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622556" indent="-154270" algn="l" defTabSz="617075" rtl="0" eaLnBrk="1" latinLnBrk="0" hangingPunct="1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5000"/>
              </a:lnSpc>
              <a:spcAft>
                <a:spcPts val="3200"/>
              </a:spcAft>
            </a:pPr>
            <a:r>
              <a:rPr lang="fr-FR" sz="8000" dirty="0">
                <a:solidFill>
                  <a:srgbClr val="000000"/>
                </a:solidFill>
                <a:latin typeface="Helvetica 75 Bold" panose="020B0804020202020204" pitchFamily="34" charset="0"/>
              </a:rPr>
              <a:t>Merci </a:t>
            </a:r>
          </a:p>
          <a:p>
            <a:pPr>
              <a:lnSpc>
                <a:spcPct val="85000"/>
              </a:lnSpc>
              <a:spcAft>
                <a:spcPts val="3200"/>
              </a:spcAft>
            </a:pPr>
            <a:r>
              <a:rPr lang="fr-FR" sz="8000" dirty="0">
                <a:solidFill>
                  <a:srgbClr val="FF6600"/>
                </a:solidFill>
                <a:latin typeface="Helvetica 75 Bold" panose="020B0804020202020204" pitchFamily="34" charset="0"/>
              </a:rPr>
              <a:t>Nous sommes à </a:t>
            </a:r>
            <a:r>
              <a:rPr lang="fr-FR" sz="8000" dirty="0" smtClean="0">
                <a:solidFill>
                  <a:srgbClr val="FF6600"/>
                </a:solidFill>
                <a:latin typeface="Helvetica 75 Bold" panose="020B0804020202020204" pitchFamily="34" charset="0"/>
              </a:rPr>
              <a:t>votre écoute.</a:t>
            </a:r>
            <a:r>
              <a:rPr lang="fr-FR" sz="8000" dirty="0">
                <a:solidFill>
                  <a:srgbClr val="8E908F"/>
                </a:solidFill>
                <a:latin typeface="Helvetica 75 Bold" panose="020B0804020202020204" pitchFamily="34" charset="0"/>
              </a:rPr>
              <a:t/>
            </a:r>
            <a:br>
              <a:rPr lang="fr-FR" sz="8000" dirty="0">
                <a:solidFill>
                  <a:srgbClr val="8E908F"/>
                </a:solidFill>
                <a:latin typeface="Helvetica 75 Bold" panose="020B0804020202020204" pitchFamily="34" charset="0"/>
              </a:rPr>
            </a:br>
            <a:endParaRPr lang="fr-FR" sz="7300" dirty="0">
              <a:solidFill>
                <a:srgbClr val="FC833C"/>
              </a:solidFill>
            </a:endParaRPr>
          </a:p>
        </p:txBody>
      </p:sp>
      <p:pic>
        <p:nvPicPr>
          <p:cNvPr id="7" name="Picture 2" descr="C:\Users\QCFF9589\Documents\Tools\ORANGE_OBS_LOGO_Lockup_Left_black_text_rgb_ENGLIS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7513" y="5813294"/>
            <a:ext cx="2059384" cy="75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94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2.xml><?xml version="1.0" encoding="utf-8"?>
<a:theme xmlns:a="http://schemas.openxmlformats.org/drawingml/2006/main" name="1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3.xml><?xml version="1.0" encoding="utf-8"?>
<a:theme xmlns:a="http://schemas.openxmlformats.org/drawingml/2006/main" name="2_blank">
  <a:themeElements>
    <a:clrScheme name="Orange WHT Secondary">
      <a:dk1>
        <a:srgbClr val="000000"/>
      </a:dk1>
      <a:lt1>
        <a:srgbClr val="FFFFFF"/>
      </a:lt1>
      <a:dk2>
        <a:srgbClr val="8F8F8F"/>
      </a:dk2>
      <a:lt2>
        <a:srgbClr val="FF7900"/>
      </a:lt2>
      <a:accent1>
        <a:srgbClr val="FF7900"/>
      </a:accent1>
      <a:accent2>
        <a:srgbClr val="4BB4E6"/>
      </a:accent2>
      <a:accent3>
        <a:srgbClr val="50BE87"/>
      </a:accent3>
      <a:accent4>
        <a:srgbClr val="FFB4E6"/>
      </a:accent4>
      <a:accent5>
        <a:srgbClr val="A885D8"/>
      </a:accent5>
      <a:accent6>
        <a:srgbClr val="FFD200"/>
      </a:accent6>
      <a:hlink>
        <a:srgbClr val="FF7900"/>
      </a:hlink>
      <a:folHlink>
        <a:srgbClr val="FF7900"/>
      </a:folHlink>
    </a:clrScheme>
    <a:fontScheme name="Orange">
      <a:majorFont>
        <a:latin typeface="Helvetica 75 Bold"/>
        <a:ea typeface=""/>
        <a:cs typeface=""/>
      </a:majorFont>
      <a:minorFont>
        <a:latin typeface="Helvetica 75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600" dirty="0" smtClean="0"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wrap="none" lIns="0" tIns="0" rIns="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R_OBS-template_external.potx" id="{8E63A4C0-0D5B-4AB0-9B17-28650E3A1109}" vid="{213D95EF-7056-43E0-9767-0E799F788926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 Microsoft Word" ma:contentTypeID="0x01010066910ADB61686C45A75A7A744D7D5C8E0031E00147D9E21D48A5C4690C304E4186" ma:contentTypeVersion="9" ma:contentTypeDescription="Document Microsoft Word vierge." ma:contentTypeScope="" ma:versionID="d4fbeba16e43837497aa46832c78b3ab">
  <xsd:schema xmlns:xsd="http://www.w3.org/2001/XMLSchema" xmlns:xs="http://www.w3.org/2001/XMLSchema" xmlns:p="http://schemas.microsoft.com/office/2006/metadata/properties" xmlns:ns1="http://schemas.microsoft.com/sharepoint/v3" xmlns:ns2="9c97f8e9-86c7-4e99-9925-cc9540b321fe" xmlns:ns3="4a724265-bde8-4a11-b0fe-3a9a4979faa0" targetNamespace="http://schemas.microsoft.com/office/2006/metadata/properties" ma:root="true" ma:fieldsID="94edc7a9ed25e6c9c4c51cf9396dcbcf" ns1:_="" ns2:_="" ns3:_="">
    <xsd:import namespace="http://schemas.microsoft.com/sharepoint/v3"/>
    <xsd:import namespace="9c97f8e9-86c7-4e99-9925-cc9540b321fe"/>
    <xsd:import namespace="4a724265-bde8-4a11-b0fe-3a9a4979faa0"/>
    <xsd:element name="properties">
      <xsd:complexType>
        <xsd:sequence>
          <xsd:element name="documentManagement">
            <xsd:complexType>
              <xsd:all>
                <xsd:element ref="ns2:Author0" minOccurs="0"/>
                <xsd:element ref="ns2:Description0" minOccurs="0"/>
                <xsd:element ref="ns2:Language" minOccurs="0"/>
                <xsd:element ref="ns2:DocType" minOccurs="0"/>
                <xsd:element ref="ns2:DocSource" minOccurs="0"/>
                <xsd:element ref="ns2:DocConf" minOccurs="0"/>
                <xsd:element ref="ns2:DocState" minOccurs="0"/>
                <xsd:element ref="ns3:SharedWithUsers" minOccurs="0"/>
                <xsd:element ref="ns1: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7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7f8e9-86c7-4e99-9925-cc9540b321fe" elementFormDefault="qualified">
    <xsd:import namespace="http://schemas.microsoft.com/office/2006/documentManagement/types"/>
    <xsd:import namespace="http://schemas.microsoft.com/office/infopath/2007/PartnerControls"/>
    <xsd:element name="Author0" ma:index="8" nillable="true" ma:displayName="Auteur" ma:internalName="Author0">
      <xsd:simpleType>
        <xsd:restriction base="dms:Text">
          <xsd:maxLength value="255"/>
        </xsd:restriction>
      </xsd:simpleType>
    </xsd:element>
    <xsd:element name="Description0" ma:index="9" nillable="true" ma:displayName="Description" ma:internalName="Description0">
      <xsd:simpleType>
        <xsd:restriction base="dms:Text">
          <xsd:maxLength value="255"/>
        </xsd:restriction>
      </xsd:simpleType>
    </xsd:element>
    <xsd:element name="Language" ma:index="10" nillable="true" ma:displayName="Langue" ma:default="Français" ma:format="Dropdown" ma:internalName="Language">
      <xsd:simpleType>
        <xsd:restriction base="dms:Choice">
          <xsd:enumeration value="Anglais"/>
          <xsd:enumeration value="Français"/>
          <xsd:enumeration value="Espagnol"/>
          <xsd:enumeration value="Polonais"/>
          <xsd:enumeration value="Autre"/>
        </xsd:restriction>
      </xsd:simpleType>
    </xsd:element>
    <xsd:element name="DocType" ma:index="12" nillable="true" ma:displayName="Type de document" ma:default="Document interne" ma:format="Dropdown" ma:internalName="DocType">
      <xsd:simpleType>
        <xsd:restriction base="dms:Choice">
          <xsd:enumeration value="Document interne"/>
          <xsd:enumeration value="Autre"/>
          <xsd:enumeration value="Cahier des charges"/>
          <xsd:enumeration value="Compte rendu"/>
          <xsd:enumeration value="Courrier"/>
          <xsd:enumeration value="Relevé de décision"/>
          <xsd:enumeration value="Décret / Loi / Réglementation"/>
          <xsd:enumeration value="Directive"/>
          <xsd:enumeration value="Document contractuel"/>
          <xsd:enumeration value="Rapport externe"/>
          <xsd:enumeration value="Rapport interne"/>
          <xsd:enumeration value="Manuel / Guide / Formation"/>
          <xsd:enumeration value="Méthode / Qualité / Organisation / Procédure"/>
          <xsd:enumeration value="Modèle"/>
          <xsd:enumeration value="Note de service"/>
          <xsd:enumeration value="Note d’information"/>
          <xsd:enumeration value="Présentation"/>
          <xsd:enumeration value="Dossier de spécification"/>
          <xsd:enumeration value="Veille"/>
        </xsd:restriction>
      </xsd:simpleType>
    </xsd:element>
    <xsd:element name="DocSource" ma:index="13" nillable="true" ma:displayName="Origine" ma:default="Interne" ma:format="Dropdown" ma:internalName="DocSource">
      <xsd:simpleType>
        <xsd:restriction base="dms:Choice">
          <xsd:enumeration value="Interne"/>
          <xsd:enumeration value="Externe"/>
        </xsd:restriction>
      </xsd:simpleType>
    </xsd:element>
    <xsd:element name="DocConf" ma:index="14" nillable="true" ma:displayName="Confidentialité" ma:default="Interne" ma:format="Dropdown" ma:internalName="DocConf">
      <xsd:simpleType>
        <xsd:restriction base="dms:Choice">
          <xsd:enumeration value="Interne"/>
          <xsd:enumeration value="Confidentiel"/>
          <xsd:enumeration value="Diffusion libre"/>
        </xsd:restriction>
      </xsd:simpleType>
    </xsd:element>
    <xsd:element name="DocState" ma:index="15" nillable="true" ma:displayName="Statut" ma:default="Finalisé" ma:format="Dropdown" ma:internalName="DocState">
      <xsd:simpleType>
        <xsd:restriction base="dms:Choice">
          <xsd:enumeration value="Brouillon"/>
          <xsd:enumeration value="Finalisé"/>
          <xsd:enumeration value="Validé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24265-bde8-4a11-b0fe-3a9a4979faa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 ma:index="11" ma:displayName="Mots clé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Source xmlns="9c97f8e9-86c7-4e99-9925-cc9540b321fe">Interne</DocSource>
    <Language xmlns="9c97f8e9-86c7-4e99-9925-cc9540b321fe">Français</Language>
    <URL xmlns="http://schemas.microsoft.com/sharepoint/v3">
      <Url xsi:nil="true"/>
      <Description xsi:nil="true"/>
    </URL>
    <DocType xmlns="9c97f8e9-86c7-4e99-9925-cc9540b321fe">Document interne</DocType>
    <DocState xmlns="9c97f8e9-86c7-4e99-9925-cc9540b321fe">Finalisé</DocState>
    <Author0 xmlns="9c97f8e9-86c7-4e99-9925-cc9540b321fe" xsi:nil="true"/>
    <Description0 xmlns="9c97f8e9-86c7-4e99-9925-cc9540b321fe" xsi:nil="true"/>
    <DocConf xmlns="9c97f8e9-86c7-4e99-9925-cc9540b321fe">Interne</DocConf>
  </documentManagement>
</p:properties>
</file>

<file path=customXml/itemProps1.xml><?xml version="1.0" encoding="utf-8"?>
<ds:datastoreItem xmlns:ds="http://schemas.openxmlformats.org/officeDocument/2006/customXml" ds:itemID="{A4467C89-81A6-43A5-909E-594FB8777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9c97f8e9-86c7-4e99-9925-cc9540b321fe"/>
    <ds:schemaRef ds:uri="4a724265-bde8-4a11-b0fe-3a9a4979fa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899CE2-9CD3-425E-8926-47010E08281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CCAE43-1668-4C3C-896C-E3075FE3FE97}">
  <ds:schemaRefs>
    <ds:schemaRef ds:uri="http://schemas.microsoft.com/sharepoint/v3"/>
    <ds:schemaRef ds:uri="http://schemas.microsoft.com/office/infopath/2007/PartnerControls"/>
    <ds:schemaRef ds:uri="http://purl.org/dc/terms/"/>
    <ds:schemaRef ds:uri="http://schemas.microsoft.com/office/2006/documentManagement/types"/>
    <ds:schemaRef ds:uri="4a724265-bde8-4a11-b0fe-3a9a4979faa0"/>
    <ds:schemaRef ds:uri="http://purl.org/dc/elements/1.1/"/>
    <ds:schemaRef ds:uri="http://schemas.microsoft.com/office/2006/metadata/properties"/>
    <ds:schemaRef ds:uri="9c97f8e9-86c7-4e99-9925-cc9540b321f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46410</TotalTime>
  <Words>695</Words>
  <Application>Microsoft Office PowerPoint</Application>
  <PresentationFormat>Grand écran</PresentationFormat>
  <Paragraphs>103</Paragraphs>
  <Slides>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8</vt:i4>
      </vt:variant>
    </vt:vector>
  </HeadingPairs>
  <TitlesOfParts>
    <vt:vector size="20" baseType="lpstr">
      <vt:lpstr>MS PGothic</vt:lpstr>
      <vt:lpstr>Arial</vt:lpstr>
      <vt:lpstr>Calibri</vt:lpstr>
      <vt:lpstr>Helvetica 35 Thin</vt:lpstr>
      <vt:lpstr>Helvetica 55 Roman</vt:lpstr>
      <vt:lpstr>Helvetica 75</vt:lpstr>
      <vt:lpstr>Helvetica 75 Bold</vt:lpstr>
      <vt:lpstr>Raleway</vt:lpstr>
      <vt:lpstr>Wingdings</vt:lpstr>
      <vt:lpstr>blank</vt:lpstr>
      <vt:lpstr>1_blank</vt:lpstr>
      <vt:lpstr>2_blank</vt:lpstr>
      <vt:lpstr>Service de tests  d’objets connectés</vt:lpstr>
      <vt:lpstr>Présentation PowerPoint</vt:lpstr>
      <vt:lpstr>Certification des objets connectés- pour qui ?</vt:lpstr>
      <vt:lpstr>L’offre :  un service de certification et de test des objets IoT </vt:lpstr>
      <vt:lpstr>Une gamme de services à la carte  </vt:lpstr>
      <vt:lpstr>Bénéfices pour le fabriquant d’objets connectés et pour le client final </vt:lpstr>
      <vt:lpstr>Présentation PowerPoint</vt:lpstr>
      <vt:lpstr>Présentation PowerPoint</vt:lpstr>
    </vt:vector>
  </TitlesOfParts>
  <Company>Orange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Orange  Catalogue de Prestation de certification</dc:title>
  <dc:creator>LEGRAND Hugo</dc:creator>
  <cp:keywords/>
  <cp:lastModifiedBy>OLIVIER Christine IMT TECHNO</cp:lastModifiedBy>
  <cp:revision>258</cp:revision>
  <dcterms:created xsi:type="dcterms:W3CDTF">2019-05-28T12:57:37Z</dcterms:created>
  <dcterms:modified xsi:type="dcterms:W3CDTF">2021-06-09T22:43:10Z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0x01010066910ADB61686C45A75A7A744D7D5C8E0031E00147D9E21D48A5C4690C304E4186</vt:lpwstr>
  </property>
</Properties>
</file>